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3"/>
  </p:notesMasterIdLst>
  <p:sldIdLst>
    <p:sldId id="566" r:id="rId2"/>
    <p:sldId id="567" r:id="rId3"/>
    <p:sldId id="576" r:id="rId4"/>
    <p:sldId id="575" r:id="rId5"/>
    <p:sldId id="579" r:id="rId6"/>
    <p:sldId id="573" r:id="rId7"/>
    <p:sldId id="577" r:id="rId8"/>
    <p:sldId id="537" r:id="rId9"/>
    <p:sldId id="538" r:id="rId10"/>
    <p:sldId id="539" r:id="rId11"/>
    <p:sldId id="563" r:id="rId12"/>
    <p:sldId id="562" r:id="rId13"/>
    <p:sldId id="546" r:id="rId14"/>
    <p:sldId id="560" r:id="rId15"/>
    <p:sldId id="561" r:id="rId16"/>
    <p:sldId id="526" r:id="rId17"/>
    <p:sldId id="529" r:id="rId18"/>
    <p:sldId id="530" r:id="rId19"/>
    <p:sldId id="540" r:id="rId20"/>
    <p:sldId id="541" r:id="rId21"/>
    <p:sldId id="564" r:id="rId22"/>
    <p:sldId id="557" r:id="rId23"/>
    <p:sldId id="565" r:id="rId24"/>
    <p:sldId id="556" r:id="rId25"/>
    <p:sldId id="542" r:id="rId26"/>
    <p:sldId id="543" r:id="rId27"/>
    <p:sldId id="547" r:id="rId28"/>
    <p:sldId id="545" r:id="rId29"/>
    <p:sldId id="544" r:id="rId30"/>
    <p:sldId id="574" r:id="rId31"/>
    <p:sldId id="569" r:id="rId32"/>
    <p:sldId id="580" r:id="rId33"/>
    <p:sldId id="568" r:id="rId34"/>
    <p:sldId id="531" r:id="rId35"/>
    <p:sldId id="522" r:id="rId36"/>
    <p:sldId id="533" r:id="rId37"/>
    <p:sldId id="535" r:id="rId38"/>
    <p:sldId id="550" r:id="rId39"/>
    <p:sldId id="551" r:id="rId40"/>
    <p:sldId id="553" r:id="rId41"/>
    <p:sldId id="552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7A797A"/>
    <a:srgbClr val="0855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17" autoAdjust="0"/>
    <p:restoredTop sz="84184" autoAdjust="0"/>
  </p:normalViewPr>
  <p:slideViewPr>
    <p:cSldViewPr snapToGrid="0">
      <p:cViewPr varScale="1">
        <p:scale>
          <a:sx n="102" d="100"/>
          <a:sy n="102" d="100"/>
        </p:scale>
        <p:origin x="13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10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AC159B-18E0-4C01-83E0-1EED522EC5BB}" type="datetimeFigureOut">
              <a:rPr lang="en-US" smtClean="0"/>
              <a:t>12/18/2022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E53DAB-A43D-4405-BED2-4635204EEA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835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E53DAB-A43D-4405-BED2-4635204EEA9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9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#</a:t>
            </a:r>
            <a:r>
              <a:rPr lang="en-US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Malgun Gothic" panose="020B0503020000020004" pitchFamily="34" charset="-127"/>
                <a:cs typeface="Mangal" panose="02040503050203030202" pitchFamily="18" charset="0"/>
              </a:rPr>
              <a:t>W5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E53DAB-A43D-4405-BED2-4635204EEA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5328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#</a:t>
            </a:r>
            <a:r>
              <a:rPr lang="en-US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Malgun Gothic" panose="020B0503020000020004" pitchFamily="34" charset="-127"/>
                <a:cs typeface="Mangal" panose="02040503050203030202" pitchFamily="18" charset="0"/>
              </a:rPr>
              <a:t>W15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E53DAB-A43D-4405-BED2-4635204EEA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4018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#</a:t>
            </a:r>
            <a:r>
              <a:rPr lang="en-US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Malgun Gothic" panose="020B0503020000020004" pitchFamily="34" charset="-127"/>
                <a:cs typeface="Mangal" panose="02040503050203030202" pitchFamily="18" charset="0"/>
              </a:rPr>
              <a:t>W5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E53DAB-A43D-4405-BED2-4635204EEA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2516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#</a:t>
            </a:r>
            <a:r>
              <a:rPr lang="en-US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Malgun Gothic" panose="020B0503020000020004" pitchFamily="34" charset="-127"/>
                <a:cs typeface="Mangal" panose="02040503050203030202" pitchFamily="18" charset="0"/>
              </a:rPr>
              <a:t>W5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E53DAB-A43D-4405-BED2-4635204EEA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6542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#12392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E53DAB-A43D-4405-BED2-4635204EEA9E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2029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#12392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E53DAB-A43D-4405-BED2-4635204EEA9E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7410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#12478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E53DAB-A43D-4405-BED2-4635204EEA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1466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#</a:t>
            </a:r>
            <a:r>
              <a:rPr lang="en-US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Malgun Gothic" panose="020B0503020000020004" pitchFamily="34" charset="-127"/>
                <a:cs typeface="Mangal" panose="02040503050203030202" pitchFamily="18" charset="0"/>
              </a:rPr>
              <a:t>W5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E53DAB-A43D-4405-BED2-4635204EEA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95854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#</a:t>
            </a:r>
            <a:r>
              <a:rPr lang="en-US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Malgun Gothic" panose="020B0503020000020004" pitchFamily="34" charset="-127"/>
                <a:cs typeface="Mangal" panose="02040503050203030202" pitchFamily="18" charset="0"/>
              </a:rPr>
              <a:t>W5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E53DAB-A43D-4405-BED2-4635204EEA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7096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#</a:t>
            </a:r>
            <a:r>
              <a:rPr lang="en-US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Malgun Gothic" panose="020B0503020000020004" pitchFamily="34" charset="-127"/>
                <a:cs typeface="Mangal" panose="02040503050203030202" pitchFamily="18" charset="0"/>
              </a:rPr>
              <a:t>W5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E53DAB-A43D-4405-BED2-4635204EEA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6584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New interface added to the Study Rules editor, to view/add rules.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Same rules are available, just a new visualization, organized by editor.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#</a:t>
            </a:r>
            <a:r>
              <a:rPr lang="en-US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Malgun Gothic" panose="020B0503020000020004" pitchFamily="34" charset="-127"/>
                <a:cs typeface="Mangal" panose="02040503050203030202" pitchFamily="18" charset="0"/>
              </a:rPr>
              <a:t>W92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E53DAB-A43D-4405-BED2-4635204EEA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0612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Present changes to signature behavior first,</a:t>
            </a:r>
          </a:p>
          <a:p>
            <a:r>
              <a:rPr lang="en-US" dirty="0"/>
              <a:t>And then let's introduce the study rule next (Since not all the changes apply ONLY for the rule)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E53DAB-A43D-4405-BED2-4635204EEA9E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0205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#12461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effectLst/>
              <a:highlight>
                <a:srgbClr val="FFFF00"/>
              </a:highlight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Can set status &lt; Final to turn off Audit trail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Audit trail included on the Signature page when applicable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E53DAB-A43D-4405-BED2-4635204EEA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15947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#12461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effectLst/>
              <a:highlight>
                <a:srgbClr val="FFFF00"/>
              </a:highlight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E53DAB-A43D-4405-BED2-4635204EEA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3291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(Related to Trial Signature changes, but also wanted to note its impact across other situations, not just signatures)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#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Mangal" panose="02040503050203030202" pitchFamily="18" charset="0"/>
              </a:rPr>
              <a:t>12462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E53DAB-A43D-4405-BED2-4635204EEA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3020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#</a:t>
            </a:r>
            <a:r>
              <a:rPr lang="en-US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Malgun Gothic" panose="020B0503020000020004" pitchFamily="34" charset="-127"/>
                <a:cs typeface="Mangal" panose="02040503050203030202" pitchFamily="18" charset="0"/>
              </a:rPr>
              <a:t>W199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E53DAB-A43D-4405-BED2-4635204EEA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69755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#</a:t>
            </a:r>
            <a:r>
              <a:rPr lang="en-US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Malgun Gothic" panose="020B0503020000020004" pitchFamily="34" charset="-127"/>
                <a:cs typeface="Mangal" panose="02040503050203030202" pitchFamily="18" charset="0"/>
              </a:rPr>
              <a:t>W177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E53DAB-A43D-4405-BED2-4635204EEA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5981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#</a:t>
            </a:r>
            <a:r>
              <a:rPr lang="en-US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Malgun Gothic" panose="020B0503020000020004" pitchFamily="34" charset="-127"/>
                <a:cs typeface="Mangal" panose="02040503050203030202" pitchFamily="18" charset="0"/>
              </a:rPr>
              <a:t>12394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E53DAB-A43D-4405-BED2-4635204EEA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499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#</a:t>
            </a:r>
            <a:r>
              <a:rPr lang="en-US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Malgun Gothic" panose="020B0503020000020004" pitchFamily="34" charset="-127"/>
                <a:cs typeface="Mangal" panose="02040503050203030202" pitchFamily="18" charset="0"/>
              </a:rPr>
              <a:t>12472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E53DAB-A43D-4405-BED2-4635204EEA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499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#</a:t>
            </a:r>
            <a:r>
              <a:rPr lang="en-US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Malgun Gothic" panose="020B0503020000020004" pitchFamily="34" charset="-127"/>
                <a:cs typeface="Mangal" panose="02040503050203030202" pitchFamily="18" charset="0"/>
              </a:rPr>
              <a:t>W5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E53DAB-A43D-4405-BED2-4635204EEA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4352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#</a:t>
            </a:r>
            <a:r>
              <a:rPr lang="en-US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Malgun Gothic" panose="020B0503020000020004" pitchFamily="34" charset="-127"/>
                <a:cs typeface="Mangal" panose="02040503050203030202" pitchFamily="18" charset="0"/>
              </a:rPr>
              <a:t>W5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E53DAB-A43D-4405-BED2-4635204EEA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234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New functions added: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Duplicate button – make a copy of the current rule then editor for a new, similar rule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Rule Sets – can save rules from just 1 section/editor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“Pre-defined” rules are now simply a checkbox to turn on/off in a study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#</a:t>
            </a:r>
            <a:r>
              <a:rPr lang="en-US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Malgun Gothic" panose="020B0503020000020004" pitchFamily="34" charset="-127"/>
                <a:cs typeface="Mangal" panose="02040503050203030202" pitchFamily="18" charset="0"/>
              </a:rPr>
              <a:t>W92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E53DAB-A43D-4405-BED2-4635204EEA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3625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New functions added: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Rule sets tab: </a:t>
            </a:r>
            <a:r>
              <a:rPr lang="en-US" sz="1800" dirty="0">
                <a:effectLst/>
                <a:latin typeface="Calibri" panose="020F0502020204030204" pitchFamily="34" charset="0"/>
              </a:rPr>
              <a:t> view rule sets that have loaded in the current study, and to add more rule sets easily.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</a:rPr>
              <a:t>Navigate between rules in grid with Next and Previous buttons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</a:rPr>
              <a:t>Turn off :Show all rules” checkbox to only view rules on the current editor. 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#</a:t>
            </a:r>
            <a:r>
              <a:rPr lang="en-US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Malgun Gothic" panose="020B0503020000020004" pitchFamily="34" charset="-127"/>
                <a:cs typeface="Mangal" panose="02040503050203030202" pitchFamily="18" charset="0"/>
              </a:rPr>
              <a:t>W92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E53DAB-A43D-4405-BED2-4635204EEA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66325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Previously only Trial Status could be used (“Condition” column) but now Active allows many other fields to be used!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#</a:t>
            </a:r>
            <a:r>
              <a:rPr lang="en-US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Malgun Gothic" panose="020B0503020000020004" pitchFamily="34" charset="-127"/>
                <a:cs typeface="Mangal" panose="02040503050203030202" pitchFamily="18" charset="0"/>
              </a:rPr>
              <a:t>W92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E53DAB-A43D-4405-BED2-4635204EEA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4827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Contact GDM if you want to use this feature but are uncertain how to add the correct logic!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#</a:t>
            </a:r>
            <a:r>
              <a:rPr lang="en-US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Malgun Gothic" panose="020B0503020000020004" pitchFamily="34" charset="-127"/>
                <a:cs typeface="Mangal" panose="02040503050203030202" pitchFamily="18" charset="0"/>
              </a:rPr>
              <a:t>W92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E53DAB-A43D-4405-BED2-4635204EEA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4786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#</a:t>
            </a:r>
            <a:r>
              <a:rPr lang="en-US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Malgun Gothic" panose="020B0503020000020004" pitchFamily="34" charset="-127"/>
                <a:cs typeface="Mangal" panose="02040503050203030202" pitchFamily="18" charset="0"/>
              </a:rPr>
              <a:t>W5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E53DAB-A43D-4405-BED2-4635204EEA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09196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#</a:t>
            </a:r>
            <a:r>
              <a:rPr lang="en-US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Malgun Gothic" panose="020B0503020000020004" pitchFamily="34" charset="-127"/>
                <a:cs typeface="Mangal" panose="02040503050203030202" pitchFamily="18" charset="0"/>
              </a:rPr>
              <a:t>W5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E53DAB-A43D-4405-BED2-4635204EEA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74960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#</a:t>
            </a:r>
            <a:r>
              <a:rPr lang="en-US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Malgun Gothic" panose="020B0503020000020004" pitchFamily="34" charset="-127"/>
                <a:cs typeface="Mangal" panose="02040503050203030202" pitchFamily="18" charset="0"/>
              </a:rPr>
              <a:t>W5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E53DAB-A43D-4405-BED2-4635204EEA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2300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506E-F6FB-4057-AEF3-4AE2B917D3C2}" type="datetimeFigureOut">
              <a:rPr lang="en-US" smtClean="0"/>
              <a:t>12/18/2022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EB56D-BAAF-44C3-8C30-FDCCF77B1D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28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506E-F6FB-4057-AEF3-4AE2B917D3C2}" type="datetimeFigureOut">
              <a:rPr lang="en-US" smtClean="0"/>
              <a:t>12/18/2022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EB56D-BAAF-44C3-8C30-FDCCF77B1D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79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506E-F6FB-4057-AEF3-4AE2B917D3C2}" type="datetimeFigureOut">
              <a:rPr lang="en-US" smtClean="0"/>
              <a:t>12/18/2022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EB56D-BAAF-44C3-8C30-FDCCF77B1D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4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C9C19A02-6DA0-4506-978F-A9D468A4DBF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3" name="Picture 2" descr="A picture containing red, sitting, indoor&#10;&#10;Description generated with very high confidence">
            <a:extLst>
              <a:ext uri="{FF2B5EF4-FFF2-40B4-BE49-F238E27FC236}">
                <a16:creationId xmlns:a16="http://schemas.microsoft.com/office/drawing/2014/main" id="{F58E3AA9-3ED2-4014-B9D2-513C3FBDB2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43565" r="31" b="39619"/>
          <a:stretch/>
        </p:blipFill>
        <p:spPr>
          <a:xfrm>
            <a:off x="1" y="6226775"/>
            <a:ext cx="12192000" cy="642552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CAF2CCBB-17C6-43C7-9415-57AE41767399}"/>
              </a:ext>
            </a:extLst>
          </p:cNvPr>
          <p:cNvSpPr txBox="1">
            <a:spLocks/>
          </p:cNvSpPr>
          <p:nvPr userDrawn="1"/>
        </p:nvSpPr>
        <p:spPr>
          <a:xfrm>
            <a:off x="385370" y="6397707"/>
            <a:ext cx="5734050" cy="95556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ARM </a:t>
            </a:r>
            <a:r>
              <a:rPr lang="en-US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Powered by GDM Solutions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735947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506E-F6FB-4057-AEF3-4AE2B917D3C2}" type="datetimeFigureOut">
              <a:rPr lang="en-US" smtClean="0"/>
              <a:t>12/18/2022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EB56D-BAAF-44C3-8C30-FDCCF77B1D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08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506E-F6FB-4057-AEF3-4AE2B917D3C2}" type="datetimeFigureOut">
              <a:rPr lang="en-US" smtClean="0"/>
              <a:t>12/18/2022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EB56D-BAAF-44C3-8C30-FDCCF77B1D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8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506E-F6FB-4057-AEF3-4AE2B917D3C2}" type="datetimeFigureOut">
              <a:rPr lang="en-US" smtClean="0"/>
              <a:t>12/18/2022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EB56D-BAAF-44C3-8C30-FDCCF77B1D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6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506E-F6FB-4057-AEF3-4AE2B917D3C2}" type="datetimeFigureOut">
              <a:rPr lang="en-US" smtClean="0"/>
              <a:t>12/18/2022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EB56D-BAAF-44C3-8C30-FDCCF77B1D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36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506E-F6FB-4057-AEF3-4AE2B917D3C2}" type="datetimeFigureOut">
              <a:rPr lang="en-US" smtClean="0"/>
              <a:t>12/18/2022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EB56D-BAAF-44C3-8C30-FDCCF77B1D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99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506E-F6FB-4057-AEF3-4AE2B917D3C2}" type="datetimeFigureOut">
              <a:rPr lang="en-US" smtClean="0"/>
              <a:t>12/18/2022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EB56D-BAAF-44C3-8C30-FDCCF77B1D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02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506E-F6FB-4057-AEF3-4AE2B917D3C2}" type="datetimeFigureOut">
              <a:rPr lang="en-US" smtClean="0"/>
              <a:t>12/18/2022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EB56D-BAAF-44C3-8C30-FDCCF77B1D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71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506E-F6FB-4057-AEF3-4AE2B917D3C2}" type="datetimeFigureOut">
              <a:rPr lang="en-US" smtClean="0"/>
              <a:t>12/18/2022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EB56D-BAAF-44C3-8C30-FDCCF77B1D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92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B506E-F6FB-4057-AEF3-4AE2B917D3C2}" type="datetimeFigureOut">
              <a:rPr lang="en-US" smtClean="0"/>
              <a:t>12/18/2022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AEB56D-BAAF-44C3-8C30-FDCCF77B1D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980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gdmdata.com/media/documents/Change_logs/ARM_2022.5_Field_Changes.pdf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red, sitting, indoor&#10;&#10;Description generated with very high confidence">
            <a:extLst>
              <a:ext uri="{FF2B5EF4-FFF2-40B4-BE49-F238E27FC236}">
                <a16:creationId xmlns:a16="http://schemas.microsoft.com/office/drawing/2014/main" id="{B7E16C61-99AA-4C93-85E5-E899DD88E8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59" y="0"/>
            <a:ext cx="12184082" cy="913806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9B810C5-70B0-413A-A331-6017440AD3C5}"/>
              </a:ext>
            </a:extLst>
          </p:cNvPr>
          <p:cNvSpPr/>
          <p:nvPr/>
        </p:nvSpPr>
        <p:spPr>
          <a:xfrm>
            <a:off x="0" y="2533343"/>
            <a:ext cx="12192000" cy="2166893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76FF3E-07BC-4588-A4CB-EF993A0956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72133"/>
            <a:ext cx="12188041" cy="6605515"/>
          </a:xfrm>
        </p:spPr>
        <p:txBody>
          <a:bodyPr anchor="ctr">
            <a:norm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+mj-lt"/>
              </a:rPr>
              <a:t>ARM 2022 Changes</a:t>
            </a:r>
          </a:p>
        </p:txBody>
      </p:sp>
    </p:spTree>
    <p:extLst>
      <p:ext uri="{BB962C8B-B14F-4D97-AF65-F5344CB8AC3E}">
        <p14:creationId xmlns:p14="http://schemas.microsoft.com/office/powerpoint/2010/main" val="404496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3548023-C5A6-4B57-B476-ECA7888974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4749" y="171943"/>
            <a:ext cx="4732054" cy="19180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98B293-DCA0-4302-8099-6C1D468430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1992" y="1994128"/>
            <a:ext cx="5413897" cy="202152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1BBADD9-012E-4B6F-85B5-421A2A24339E}"/>
              </a:ext>
            </a:extLst>
          </p:cNvPr>
          <p:cNvSpPr/>
          <p:nvPr/>
        </p:nvSpPr>
        <p:spPr>
          <a:xfrm>
            <a:off x="0" y="0"/>
            <a:ext cx="7200900" cy="121500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Application Not Applied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70D600-CE4C-4D5B-957F-33DB1232D599}"/>
              </a:ext>
            </a:extLst>
          </p:cNvPr>
          <p:cNvSpPr/>
          <p:nvPr/>
        </p:nvSpPr>
        <p:spPr>
          <a:xfrm>
            <a:off x="11399509" y="6616757"/>
            <a:ext cx="844446" cy="241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2022.2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E5FC841-C4EF-4FF8-98E9-D789189036DD}"/>
              </a:ext>
            </a:extLst>
          </p:cNvPr>
          <p:cNvSpPr txBox="1">
            <a:spLocks/>
          </p:cNvSpPr>
          <p:nvPr/>
        </p:nvSpPr>
        <p:spPr>
          <a:xfrm>
            <a:off x="312517" y="1535817"/>
            <a:ext cx="5783484" cy="471670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1913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Impact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32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25475" marR="0" lvl="2" indent="-514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Enter a deviation to explain circumstances</a:t>
            </a:r>
          </a:p>
          <a:p>
            <a:pPr marL="625475" lvl="2" indent="-514350">
              <a:spcAft>
                <a:spcPts val="60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Not included in product calc's</a:t>
            </a:r>
          </a:p>
          <a:p>
            <a:pPr marL="625475" lvl="2" indent="-514350">
              <a:spcAft>
                <a:spcPts val="60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'NA' applications display with strikethrough</a:t>
            </a:r>
          </a:p>
          <a:p>
            <a:pPr marL="625475" marR="0" lvl="2" indent="-514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Appl. Date field can be blank without failing validation if marked 'NA'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D050CE-FC22-4168-94A3-293373B8BC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4199" y="3671509"/>
            <a:ext cx="4732054" cy="248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484303"/>
      </p:ext>
    </p:extLst>
  </p:cSld>
  <p:clrMapOvr>
    <a:masterClrMapping/>
  </p:clrMapOvr>
  <p:transition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1BBADD9-012E-4B6F-85B5-421A2A24339E}"/>
              </a:ext>
            </a:extLst>
          </p:cNvPr>
          <p:cNvSpPr/>
          <p:nvPr/>
        </p:nvSpPr>
        <p:spPr>
          <a:xfrm>
            <a:off x="-1" y="0"/>
            <a:ext cx="7755467" cy="121500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New Fields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70D600-CE4C-4D5B-957F-33DB1232D599}"/>
              </a:ext>
            </a:extLst>
          </p:cNvPr>
          <p:cNvSpPr/>
          <p:nvPr/>
        </p:nvSpPr>
        <p:spPr>
          <a:xfrm>
            <a:off x="11399509" y="6616757"/>
            <a:ext cx="844446" cy="241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2022.5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E5FC841-C4EF-4FF8-98E9-D789189036DD}"/>
              </a:ext>
            </a:extLst>
          </p:cNvPr>
          <p:cNvSpPr txBox="1">
            <a:spLocks/>
          </p:cNvSpPr>
          <p:nvPr/>
        </p:nvSpPr>
        <p:spPr>
          <a:xfrm>
            <a:off x="568409" y="1535817"/>
            <a:ext cx="10831100" cy="471670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1913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Many new fields added to editors in Protocols and Trials</a:t>
            </a:r>
          </a:p>
          <a:p>
            <a:pPr marL="519113" lvl="1" indent="-457200">
              <a:spcAft>
                <a:spcPts val="600"/>
              </a:spcAft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Regulations tab with Harvest Destruction section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  <a:p>
            <a:pPr marL="519113" lvl="1" indent="-457200">
              <a:spcAft>
                <a:spcPts val="60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More columns in Trial Location table</a:t>
            </a:r>
          </a:p>
          <a:p>
            <a:pPr marL="519113" lvl="1" indent="-457200">
              <a:spcAft>
                <a:spcPts val="60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Crop Description expanded in protocol</a:t>
            </a:r>
          </a:p>
          <a:p>
            <a:pPr marL="976313" lvl="2" indent="-457200">
              <a:spcAft>
                <a:spcPts val="60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…and now separate from Pest Description too</a:t>
            </a:r>
          </a:p>
          <a:p>
            <a:pPr marL="61913" lvl="1" indent="0">
              <a:spcAft>
                <a:spcPts val="600"/>
              </a:spcAft>
              <a:buNone/>
              <a:defRPr/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pPr marL="61913" lvl="1" indent="0">
              <a:spcAft>
                <a:spcPts val="600"/>
              </a:spcAft>
              <a:buNone/>
              <a:defRPr/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pPr marL="61913" lvl="1" indent="0">
              <a:spcAft>
                <a:spcPts val="600"/>
              </a:spcAft>
              <a:buNone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See ARM 2022.5 Field Changes PDF for more details:</a:t>
            </a:r>
            <a:br>
              <a:rPr lang="en-US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2200" dirty="0">
                <a:effectLst/>
                <a:latin typeface="Calibri" panose="020F0502020204030204" pitchFamily="34" charset="0"/>
                <a:hlinkClick r:id="rId3"/>
              </a:rPr>
              <a:t>https://gdmdata.com/media/documents/Change_logs/ARM_2022.5_Field_Changes.pdf</a:t>
            </a:r>
            <a:endParaRPr lang="en-US" sz="22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300195-A074-0499-C872-9EB18B466F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87349" y="3205366"/>
            <a:ext cx="1951932" cy="87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592831"/>
      </p:ext>
    </p:extLst>
  </p:cSld>
  <p:clrMapOvr>
    <a:masterClrMapping/>
  </p:clrMapOvr>
  <p:transition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1BBADD9-012E-4B6F-85B5-421A2A24339E}"/>
              </a:ext>
            </a:extLst>
          </p:cNvPr>
          <p:cNvSpPr/>
          <p:nvPr/>
        </p:nvSpPr>
        <p:spPr>
          <a:xfrm>
            <a:off x="-1" y="0"/>
            <a:ext cx="7755467" cy="121500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Repeating Sections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70D600-CE4C-4D5B-957F-33DB1232D599}"/>
              </a:ext>
            </a:extLst>
          </p:cNvPr>
          <p:cNvSpPr/>
          <p:nvPr/>
        </p:nvSpPr>
        <p:spPr>
          <a:xfrm>
            <a:off x="11399509" y="6616757"/>
            <a:ext cx="844446" cy="241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2022.5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E5FC841-C4EF-4FF8-98E9-D789189036DD}"/>
              </a:ext>
            </a:extLst>
          </p:cNvPr>
          <p:cNvSpPr txBox="1">
            <a:spLocks/>
          </p:cNvSpPr>
          <p:nvPr/>
        </p:nvSpPr>
        <p:spPr>
          <a:xfrm>
            <a:off x="568409" y="1535817"/>
            <a:ext cx="10831100" cy="471670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1913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Empty record automatically added at end of repeating sections</a:t>
            </a:r>
          </a:p>
          <a:p>
            <a:pPr marL="404813" lvl="1" indent="-342900">
              <a:spcAft>
                <a:spcPts val="600"/>
              </a:spcAft>
              <a:defRPr/>
            </a:pPr>
            <a:r>
              <a:rPr kumimoji="0" lang="en-US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Easier to add additional items without “Insert Repeating Section” command</a:t>
            </a:r>
          </a:p>
          <a:p>
            <a:pPr marL="404813" lvl="1" indent="-342900">
              <a:spcAft>
                <a:spcPts val="600"/>
              </a:spcAft>
              <a:defRPr/>
            </a:pPr>
            <a:r>
              <a:rPr kumimoji="0" lang="en-US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Excludes Application, C</a:t>
            </a:r>
            <a:r>
              <a:rPr lang="en-US" i="1" dirty="0" err="1">
                <a:solidFill>
                  <a:prstClr val="black"/>
                </a:solidFill>
                <a:latin typeface="Calibri" panose="020F0502020204030204"/>
              </a:rPr>
              <a:t>rop</a:t>
            </a:r>
            <a:r>
              <a:rPr lang="en-US" i="1" dirty="0">
                <a:solidFill>
                  <a:prstClr val="black"/>
                </a:solidFill>
                <a:latin typeface="Calibri" panose="020F0502020204030204"/>
              </a:rPr>
              <a:t>, and Pest sections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1913" lvl="1" indent="0">
              <a:spcAft>
                <a:spcPts val="600"/>
              </a:spcAft>
              <a:buNone/>
              <a:defRPr/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pPr marL="519113" lvl="1" indent="-457200">
              <a:spcAft>
                <a:spcPts val="600"/>
              </a:spcAft>
              <a:defRPr/>
            </a:pP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1913" lvl="1" indent="0">
              <a:spcAft>
                <a:spcPts val="600"/>
              </a:spcAft>
              <a:buNone/>
              <a:defRPr/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pPr marL="3262313" lvl="8" indent="0">
              <a:spcAft>
                <a:spcPts val="600"/>
              </a:spcAft>
              <a:buNone/>
              <a:defRPr/>
            </a:pP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991190-2FF7-EE18-F546-350807092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702" y="3429000"/>
            <a:ext cx="7714595" cy="200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463653"/>
      </p:ext>
    </p:extLst>
  </p:cSld>
  <p:clrMapOvr>
    <a:masterClrMapping/>
  </p:clrMapOvr>
  <p:transition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1BBADD9-012E-4B6F-85B5-421A2A24339E}"/>
              </a:ext>
            </a:extLst>
          </p:cNvPr>
          <p:cNvSpPr/>
          <p:nvPr/>
        </p:nvSpPr>
        <p:spPr>
          <a:xfrm>
            <a:off x="0" y="0"/>
            <a:ext cx="7200900" cy="121500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Crop/Pest in use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70D600-CE4C-4D5B-957F-33DB1232D599}"/>
              </a:ext>
            </a:extLst>
          </p:cNvPr>
          <p:cNvSpPr/>
          <p:nvPr/>
        </p:nvSpPr>
        <p:spPr>
          <a:xfrm>
            <a:off x="11399509" y="6616757"/>
            <a:ext cx="844446" cy="241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2022.2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E5FC841-C4EF-4FF8-98E9-D789189036DD}"/>
              </a:ext>
            </a:extLst>
          </p:cNvPr>
          <p:cNvSpPr txBox="1">
            <a:spLocks/>
          </p:cNvSpPr>
          <p:nvPr/>
        </p:nvSpPr>
        <p:spPr>
          <a:xfrm>
            <a:off x="6096000" y="1377863"/>
            <a:ext cx="6096000" cy="494615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25" marR="0" lvl="2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Warning when </a:t>
            </a:r>
            <a:r>
              <a:rPr lang="en-US" sz="2800" u="sng" dirty="0">
                <a:solidFill>
                  <a:prstClr val="black"/>
                </a:solidFill>
                <a:latin typeface="Calibri" panose="020F0502020204030204"/>
              </a:rPr>
              <a:t>deleting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crop/pest in use</a:t>
            </a:r>
          </a:p>
          <a:p>
            <a:pPr marL="625475" marR="0" lvl="2" indent="-514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black"/>
              </a:solidFill>
              <a:latin typeface="Calibri" panose="020F0502020204030204"/>
            </a:endParaRPr>
          </a:p>
          <a:p>
            <a:pPr marL="625475" marR="0" lvl="2" indent="-514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black"/>
              </a:solidFill>
              <a:latin typeface="Calibri" panose="020F0502020204030204"/>
            </a:endParaRPr>
          </a:p>
          <a:p>
            <a:pPr marL="625475" marR="0" lvl="2" indent="-514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black"/>
              </a:solidFill>
              <a:latin typeface="Calibri" panose="020F0502020204030204"/>
            </a:endParaRPr>
          </a:p>
          <a:p>
            <a:pPr marL="111125" marR="0" lvl="2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endParaRPr lang="en-US" sz="2800" dirty="0">
              <a:solidFill>
                <a:prstClr val="black"/>
              </a:solidFill>
              <a:latin typeface="Calibri" panose="020F0502020204030204"/>
            </a:endParaRPr>
          </a:p>
          <a:p>
            <a:pPr marL="111125" marR="0" lvl="2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br>
              <a:rPr lang="en-US" sz="2800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Validation warning for when </a:t>
            </a:r>
            <a:r>
              <a:rPr lang="en-US" sz="2800" u="sng" dirty="0">
                <a:solidFill>
                  <a:prstClr val="black"/>
                </a:solidFill>
                <a:latin typeface="Calibri" panose="020F0502020204030204"/>
              </a:rPr>
              <a:t>not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in use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EC77E1-AD82-4988-B979-CE77902267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16003" y="1895831"/>
            <a:ext cx="4055991" cy="22899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B84D12-33CC-4C5D-96A7-E5E669EB6E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41"/>
          <a:stretch/>
        </p:blipFill>
        <p:spPr>
          <a:xfrm>
            <a:off x="6466170" y="4955249"/>
            <a:ext cx="5355659" cy="1661508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9472429-C6B6-4A97-9645-B1AD202EB2C0}"/>
              </a:ext>
            </a:extLst>
          </p:cNvPr>
          <p:cNvSpPr txBox="1">
            <a:spLocks/>
          </p:cNvSpPr>
          <p:nvPr/>
        </p:nvSpPr>
        <p:spPr>
          <a:xfrm>
            <a:off x="254088" y="1377863"/>
            <a:ext cx="5658198" cy="494615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1913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3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Verification for whether a 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crop/pest is used 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in the trial</a:t>
            </a:r>
            <a:endParaRPr kumimoji="0" lang="en-US" sz="320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lvl="1" indent="0">
              <a:spcAft>
                <a:spcPts val="600"/>
              </a:spcAft>
              <a:buNone/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"In use" if:</a:t>
            </a:r>
          </a:p>
          <a:p>
            <a:pPr marL="625475" lvl="2" indent="-514350">
              <a:spcAft>
                <a:spcPts val="60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Information entered in Crop/Pest Stage at Appl sections, or</a:t>
            </a:r>
          </a:p>
          <a:p>
            <a:pPr marL="625475" lvl="2" indent="-514350">
              <a:spcAft>
                <a:spcPts val="60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Referenced in an assessment column that has data</a:t>
            </a:r>
          </a:p>
        </p:txBody>
      </p:sp>
    </p:spTree>
    <p:extLst>
      <p:ext uri="{BB962C8B-B14F-4D97-AF65-F5344CB8AC3E}">
        <p14:creationId xmlns:p14="http://schemas.microsoft.com/office/powerpoint/2010/main" val="132186708"/>
      </p:ext>
    </p:extLst>
  </p:cSld>
  <p:clrMapOvr>
    <a:masterClrMapping/>
  </p:clrMapOvr>
  <p:transition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1BBADD9-012E-4B6F-85B5-421A2A24339E}"/>
              </a:ext>
            </a:extLst>
          </p:cNvPr>
          <p:cNvSpPr/>
          <p:nvPr/>
        </p:nvSpPr>
        <p:spPr>
          <a:xfrm>
            <a:off x="-1" y="0"/>
            <a:ext cx="7755467" cy="121500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Insert SE from File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70D600-CE4C-4D5B-957F-33DB1232D599}"/>
              </a:ext>
            </a:extLst>
          </p:cNvPr>
          <p:cNvSpPr/>
          <p:nvPr/>
        </p:nvSpPr>
        <p:spPr>
          <a:xfrm>
            <a:off x="11399509" y="6616757"/>
            <a:ext cx="844446" cy="241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2022.5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E5FC841-C4EF-4FF8-98E9-D789189036DD}"/>
              </a:ext>
            </a:extLst>
          </p:cNvPr>
          <p:cNvSpPr txBox="1">
            <a:spLocks/>
          </p:cNvSpPr>
          <p:nvPr/>
        </p:nvSpPr>
        <p:spPr>
          <a:xfrm>
            <a:off x="568409" y="1535817"/>
            <a:ext cx="10831100" cy="471670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1913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shortcut button on SE Definitions: 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load an SE from your PC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pPr marL="519113" lvl="1" indent="-457200">
              <a:spcAft>
                <a:spcPts val="600"/>
              </a:spcAft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Saves time after creating an SE from an existing assessment</a:t>
            </a:r>
          </a:p>
          <a:p>
            <a:pPr marL="519113" lvl="1" indent="-457200">
              <a:spcAft>
                <a:spcPts val="60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After loading from file once, the SE is added to the SE Name Favorites list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1913" lvl="1" indent="0">
              <a:spcAft>
                <a:spcPts val="600"/>
              </a:spcAft>
              <a:buNone/>
              <a:defRPr/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pPr marL="3262313" lvl="8" indent="0">
              <a:spcAft>
                <a:spcPts val="600"/>
              </a:spcAft>
              <a:buNone/>
              <a:defRPr/>
            </a:pP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A94867-B70A-470D-BB81-8CED93787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7414" y="3429000"/>
            <a:ext cx="4137171" cy="228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662490"/>
      </p:ext>
    </p:extLst>
  </p:cSld>
  <p:clrMapOvr>
    <a:masterClrMapping/>
  </p:clrMapOvr>
  <p:transition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1BBADD9-012E-4B6F-85B5-421A2A24339E}"/>
              </a:ext>
            </a:extLst>
          </p:cNvPr>
          <p:cNvSpPr/>
          <p:nvPr/>
        </p:nvSpPr>
        <p:spPr>
          <a:xfrm>
            <a:off x="-1" y="0"/>
            <a:ext cx="7755467" cy="121500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Set as Default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70D600-CE4C-4D5B-957F-33DB1232D599}"/>
              </a:ext>
            </a:extLst>
          </p:cNvPr>
          <p:cNvSpPr/>
          <p:nvPr/>
        </p:nvSpPr>
        <p:spPr>
          <a:xfrm>
            <a:off x="11399509" y="6616757"/>
            <a:ext cx="844446" cy="241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2022.5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E5FC841-C4EF-4FF8-98E9-D789189036DD}"/>
              </a:ext>
            </a:extLst>
          </p:cNvPr>
          <p:cNvSpPr txBox="1">
            <a:spLocks/>
          </p:cNvSpPr>
          <p:nvPr/>
        </p:nvSpPr>
        <p:spPr>
          <a:xfrm>
            <a:off x="568409" y="1535817"/>
            <a:ext cx="10831100" cy="471670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1913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“Set as Default” can be used in rich text fields 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pPr marL="519113" lvl="1" indent="-457200">
              <a:spcAft>
                <a:spcPts val="600"/>
              </a:spcAft>
              <a:defRPr/>
            </a:pPr>
            <a:r>
              <a:rPr kumimoji="0" lang="en-US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 include default instructions / required language for reports</a:t>
            </a:r>
          </a:p>
          <a:p>
            <a:pPr marL="61913" lvl="1" indent="0">
              <a:spcAft>
                <a:spcPts val="600"/>
              </a:spcAft>
              <a:buNone/>
              <a:defRPr/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pPr marL="3262313" lvl="8" indent="0">
              <a:spcAft>
                <a:spcPts val="600"/>
              </a:spcAft>
              <a:buNone/>
              <a:defRPr/>
            </a:pP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1F9704-48C0-877C-1FDF-3DED294EC4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0209" y="2831281"/>
            <a:ext cx="5598777" cy="318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770971"/>
      </p:ext>
    </p:extLst>
  </p:cSld>
  <p:clrMapOvr>
    <a:masterClrMapping/>
  </p:clrMapOvr>
  <p:transition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>
            <a:extLst>
              <a:ext uri="{FF2B5EF4-FFF2-40B4-BE49-F238E27FC236}">
                <a16:creationId xmlns:a16="http://schemas.microsoft.com/office/drawing/2014/main" id="{CB445CAC-2D63-47EE-9835-E0B92AC5E073}"/>
              </a:ext>
            </a:extLst>
          </p:cNvPr>
          <p:cNvSpPr txBox="1">
            <a:spLocks/>
          </p:cNvSpPr>
          <p:nvPr/>
        </p:nvSpPr>
        <p:spPr>
          <a:xfrm>
            <a:off x="385370" y="6397707"/>
            <a:ext cx="5734050" cy="95556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ARM </a:t>
            </a:r>
            <a:r>
              <a:rPr lang="en-US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Powered by GDM Solutions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9F71F7E-B116-47FE-848B-6E9D16836C1B}"/>
              </a:ext>
            </a:extLst>
          </p:cNvPr>
          <p:cNvSpPr/>
          <p:nvPr/>
        </p:nvSpPr>
        <p:spPr>
          <a:xfrm>
            <a:off x="0" y="1780858"/>
            <a:ext cx="12192000" cy="19217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Validation Lists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0227560-DE7B-45F9-983F-420465B946F4}"/>
              </a:ext>
            </a:extLst>
          </p:cNvPr>
          <p:cNvCxnSpPr>
            <a:cxnSpLocks/>
          </p:cNvCxnSpPr>
          <p:nvPr/>
        </p:nvCxnSpPr>
        <p:spPr>
          <a:xfrm>
            <a:off x="0" y="3702568"/>
            <a:ext cx="12192000" cy="0"/>
          </a:xfrm>
          <a:prstGeom prst="line">
            <a:avLst/>
          </a:prstGeom>
          <a:ln w="2540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6865D0C-8FD2-4105-A509-C59EEB88DFC7}"/>
              </a:ext>
            </a:extLst>
          </p:cNvPr>
          <p:cNvCxnSpPr>
            <a:cxnSpLocks/>
          </p:cNvCxnSpPr>
          <p:nvPr/>
        </p:nvCxnSpPr>
        <p:spPr>
          <a:xfrm>
            <a:off x="-12701" y="3825558"/>
            <a:ext cx="12192000" cy="0"/>
          </a:xfrm>
          <a:prstGeom prst="line">
            <a:avLst/>
          </a:prstGeom>
          <a:ln w="5080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FA35D6A-A81F-461F-AF20-7BD1B0A67C14}"/>
              </a:ext>
            </a:extLst>
          </p:cNvPr>
          <p:cNvCxnSpPr/>
          <p:nvPr/>
        </p:nvCxnSpPr>
        <p:spPr>
          <a:xfrm>
            <a:off x="-12701" y="3568700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1764215"/>
      </p:ext>
    </p:extLst>
  </p:cSld>
  <p:clrMapOvr>
    <a:masterClrMapping/>
  </p:clrMapOvr>
  <p:transition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1BBADD9-012E-4B6F-85B5-421A2A24339E}"/>
              </a:ext>
            </a:extLst>
          </p:cNvPr>
          <p:cNvSpPr/>
          <p:nvPr/>
        </p:nvSpPr>
        <p:spPr>
          <a:xfrm>
            <a:off x="0" y="0"/>
            <a:ext cx="7200900" cy="121500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Validation Lists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0D6808E-64F0-4253-8D71-A5520D664DD9}"/>
              </a:ext>
            </a:extLst>
          </p:cNvPr>
          <p:cNvSpPr txBox="1">
            <a:spLocks/>
          </p:cNvSpPr>
          <p:nvPr/>
        </p:nvSpPr>
        <p:spPr>
          <a:xfrm>
            <a:off x="192679" y="1489517"/>
            <a:ext cx="5367020" cy="489970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1913" lvl="1" indent="0">
              <a:spcAft>
                <a:spcPts val="1200"/>
              </a:spcAft>
              <a:buNone/>
            </a:pPr>
            <a:endParaRPr lang="en-US" sz="3200" dirty="0"/>
          </a:p>
          <a:p>
            <a:pPr marL="61913" lvl="1" indent="0">
              <a:spcAft>
                <a:spcPts val="1200"/>
              </a:spcAft>
              <a:buNone/>
            </a:pPr>
            <a:endParaRPr lang="en-US" sz="3200" dirty="0"/>
          </a:p>
          <a:p>
            <a:pPr marL="519113" lvl="1" indent="-457200">
              <a:spcAft>
                <a:spcPts val="1200"/>
              </a:spcAft>
            </a:pPr>
            <a:r>
              <a:rPr lang="en-US" sz="2600" dirty="0"/>
              <a:t>Favorites tab on list window </a:t>
            </a:r>
            <a:br>
              <a:rPr lang="en-US" dirty="0"/>
            </a:br>
            <a:r>
              <a:rPr lang="en-US" sz="2200" dirty="0">
                <a:solidFill>
                  <a:srgbClr val="7A797A"/>
                </a:solidFill>
              </a:rPr>
              <a:t>(no more Display Personal/Master)</a:t>
            </a:r>
          </a:p>
          <a:p>
            <a:pPr marL="519113" lvl="1" indent="-457200">
              <a:spcAft>
                <a:spcPts val="1200"/>
              </a:spcAft>
            </a:pPr>
            <a:r>
              <a:rPr lang="en-US" sz="2600" i="1" dirty="0"/>
              <a:t>Master List</a:t>
            </a:r>
            <a:r>
              <a:rPr lang="en-US" sz="2600" dirty="0"/>
              <a:t> is simply "Display All"</a:t>
            </a:r>
          </a:p>
          <a:p>
            <a:pPr marL="519113" lvl="1" indent="-457200">
              <a:spcAft>
                <a:spcPts val="1200"/>
              </a:spcAft>
            </a:pPr>
            <a:r>
              <a:rPr lang="en-US" sz="2600" dirty="0"/>
              <a:t>Shortcut buttons add or remove from Favorites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70D600-CE4C-4D5B-957F-33DB1232D599}"/>
              </a:ext>
            </a:extLst>
          </p:cNvPr>
          <p:cNvSpPr/>
          <p:nvPr/>
        </p:nvSpPr>
        <p:spPr>
          <a:xfrm>
            <a:off x="11399509" y="6616757"/>
            <a:ext cx="844446" cy="241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2022.0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268C38-F809-4C02-B25E-63B27D072E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93322" y="2277466"/>
            <a:ext cx="6600000" cy="33238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221878-33AB-4977-A2EB-1654B479DFF1}"/>
              </a:ext>
            </a:extLst>
          </p:cNvPr>
          <p:cNvSpPr txBox="1"/>
          <p:nvPr/>
        </p:nvSpPr>
        <p:spPr>
          <a:xfrm>
            <a:off x="703580" y="1453847"/>
            <a:ext cx="6121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1913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Personal List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now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Favorites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B960D0B-031C-420C-A5D9-F7ECF41015CF}"/>
              </a:ext>
            </a:extLst>
          </p:cNvPr>
          <p:cNvCxnSpPr>
            <a:cxnSpLocks/>
          </p:cNvCxnSpPr>
          <p:nvPr/>
        </p:nvCxnSpPr>
        <p:spPr>
          <a:xfrm flipV="1">
            <a:off x="5139159" y="3429002"/>
            <a:ext cx="486137" cy="94622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2027437"/>
      </p:ext>
    </p:extLst>
  </p:cSld>
  <p:clrMapOvr>
    <a:masterClrMapping/>
  </p:clrMapOvr>
  <p:transition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1BBADD9-012E-4B6F-85B5-421A2A24339E}"/>
              </a:ext>
            </a:extLst>
          </p:cNvPr>
          <p:cNvSpPr/>
          <p:nvPr/>
        </p:nvSpPr>
        <p:spPr>
          <a:xfrm>
            <a:off x="0" y="0"/>
            <a:ext cx="7200900" cy="121500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Validation Lists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0D6808E-64F0-4253-8D71-A5520D664DD9}"/>
              </a:ext>
            </a:extLst>
          </p:cNvPr>
          <p:cNvSpPr txBox="1">
            <a:spLocks/>
          </p:cNvSpPr>
          <p:nvPr/>
        </p:nvSpPr>
        <p:spPr>
          <a:xfrm>
            <a:off x="568410" y="1489517"/>
            <a:ext cx="11355860" cy="4899708"/>
          </a:xfrm>
          <a:prstGeom prst="rect">
            <a:avLst/>
          </a:prstGeom>
        </p:spPr>
        <p:txBody>
          <a:bodyPr numCol="2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1913" lvl="1" indent="0">
              <a:spcAft>
                <a:spcPts val="1200"/>
              </a:spcAft>
              <a:buNone/>
            </a:pPr>
            <a:r>
              <a:rPr lang="en-US" sz="3200" dirty="0"/>
              <a:t>"User-built" lists are improved</a:t>
            </a:r>
            <a:endParaRPr lang="en-US" sz="3200" b="1" dirty="0"/>
          </a:p>
          <a:p>
            <a:pPr marL="519113" lvl="1" indent="-457200">
              <a:spcAft>
                <a:spcPts val="1200"/>
              </a:spcAft>
            </a:pPr>
            <a:r>
              <a:rPr lang="en-US" sz="2600" dirty="0"/>
              <a:t>Shortcut "X" button to remove from the list</a:t>
            </a:r>
          </a:p>
          <a:p>
            <a:pPr marL="519113" lvl="1" indent="-457200">
              <a:spcAft>
                <a:spcPts val="1200"/>
              </a:spcAft>
            </a:pPr>
            <a:endParaRPr lang="en-US" sz="2600" dirty="0"/>
          </a:p>
          <a:p>
            <a:pPr marL="519113" lvl="1" indent="-457200">
              <a:spcAft>
                <a:spcPts val="1200"/>
              </a:spcAft>
            </a:pPr>
            <a:endParaRPr lang="en-US" sz="2600" dirty="0"/>
          </a:p>
          <a:p>
            <a:pPr marL="519113" lvl="1" indent="-457200">
              <a:spcAft>
                <a:spcPts val="1200"/>
              </a:spcAft>
            </a:pPr>
            <a:endParaRPr lang="en-US" sz="2600" dirty="0"/>
          </a:p>
          <a:p>
            <a:pPr marL="519113" lvl="1" indent="-457200">
              <a:spcAft>
                <a:spcPts val="1200"/>
              </a:spcAft>
            </a:pPr>
            <a:endParaRPr lang="en-US" sz="2600" dirty="0"/>
          </a:p>
          <a:p>
            <a:pPr marL="519113" lvl="1" indent="-457200">
              <a:spcAft>
                <a:spcPts val="1200"/>
              </a:spcAft>
            </a:pPr>
            <a:endParaRPr lang="en-US" sz="2600" dirty="0"/>
          </a:p>
          <a:p>
            <a:pPr marL="519113" lvl="1" indent="-457200">
              <a:spcAft>
                <a:spcPts val="1200"/>
              </a:spcAft>
            </a:pPr>
            <a:endParaRPr lang="en-US" sz="2600" dirty="0"/>
          </a:p>
          <a:p>
            <a:pPr marL="61913" lvl="1" indent="0">
              <a:spcAft>
                <a:spcPts val="1200"/>
              </a:spcAft>
              <a:buNone/>
            </a:pPr>
            <a:endParaRPr lang="en-US" sz="3200" dirty="0"/>
          </a:p>
          <a:p>
            <a:pPr marL="519113" lvl="1" indent="-457200">
              <a:spcAft>
                <a:spcPts val="1200"/>
              </a:spcAft>
            </a:pPr>
            <a:r>
              <a:rPr lang="en-US" sz="2600" dirty="0"/>
              <a:t>Open list in "edit" mode to adjust existing items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70D600-CE4C-4D5B-957F-33DB1232D599}"/>
              </a:ext>
            </a:extLst>
          </p:cNvPr>
          <p:cNvSpPr/>
          <p:nvPr/>
        </p:nvSpPr>
        <p:spPr>
          <a:xfrm>
            <a:off x="11399509" y="6616757"/>
            <a:ext cx="844446" cy="241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2022.0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A18B1C-D964-4A11-A7D9-111DFC4DF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410" y="3078425"/>
            <a:ext cx="5311941" cy="294665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73378D4-7CDD-4FDF-8068-59842C1F8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545" y="3399226"/>
            <a:ext cx="5419725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248355"/>
      </p:ext>
    </p:extLst>
  </p:cSld>
  <p:clrMapOvr>
    <a:masterClrMapping/>
  </p:clrMapOvr>
  <p:transition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>
            <a:extLst>
              <a:ext uri="{FF2B5EF4-FFF2-40B4-BE49-F238E27FC236}">
                <a16:creationId xmlns:a16="http://schemas.microsoft.com/office/drawing/2014/main" id="{CB445CAC-2D63-47EE-9835-E0B92AC5E073}"/>
              </a:ext>
            </a:extLst>
          </p:cNvPr>
          <p:cNvSpPr txBox="1">
            <a:spLocks/>
          </p:cNvSpPr>
          <p:nvPr/>
        </p:nvSpPr>
        <p:spPr>
          <a:xfrm>
            <a:off x="385370" y="6397707"/>
            <a:ext cx="5734050" cy="95556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ARM </a:t>
            </a:r>
            <a:r>
              <a:rPr lang="en-US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Powered by GDM Solutions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9F71F7E-B116-47FE-848B-6E9D16836C1B}"/>
              </a:ext>
            </a:extLst>
          </p:cNvPr>
          <p:cNvSpPr/>
          <p:nvPr/>
        </p:nvSpPr>
        <p:spPr>
          <a:xfrm>
            <a:off x="0" y="1780858"/>
            <a:ext cx="12192000" cy="19217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Assessment Data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0227560-DE7B-45F9-983F-420465B946F4}"/>
              </a:ext>
            </a:extLst>
          </p:cNvPr>
          <p:cNvCxnSpPr>
            <a:cxnSpLocks/>
          </p:cNvCxnSpPr>
          <p:nvPr/>
        </p:nvCxnSpPr>
        <p:spPr>
          <a:xfrm>
            <a:off x="0" y="3702568"/>
            <a:ext cx="12192000" cy="0"/>
          </a:xfrm>
          <a:prstGeom prst="line">
            <a:avLst/>
          </a:prstGeom>
          <a:ln w="2540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6865D0C-8FD2-4105-A509-C59EEB88DFC7}"/>
              </a:ext>
            </a:extLst>
          </p:cNvPr>
          <p:cNvCxnSpPr>
            <a:cxnSpLocks/>
          </p:cNvCxnSpPr>
          <p:nvPr/>
        </p:nvCxnSpPr>
        <p:spPr>
          <a:xfrm>
            <a:off x="-12701" y="3825558"/>
            <a:ext cx="12192000" cy="0"/>
          </a:xfrm>
          <a:prstGeom prst="line">
            <a:avLst/>
          </a:prstGeom>
          <a:ln w="5080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FA35D6A-A81F-461F-AF20-7BD1B0A67C14}"/>
              </a:ext>
            </a:extLst>
          </p:cNvPr>
          <p:cNvCxnSpPr/>
          <p:nvPr/>
        </p:nvCxnSpPr>
        <p:spPr>
          <a:xfrm>
            <a:off x="-12701" y="3568700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8829300"/>
      </p:ext>
    </p:extLst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>
            <a:extLst>
              <a:ext uri="{FF2B5EF4-FFF2-40B4-BE49-F238E27FC236}">
                <a16:creationId xmlns:a16="http://schemas.microsoft.com/office/drawing/2014/main" id="{CB445CAC-2D63-47EE-9835-E0B92AC5E073}"/>
              </a:ext>
            </a:extLst>
          </p:cNvPr>
          <p:cNvSpPr txBox="1">
            <a:spLocks/>
          </p:cNvSpPr>
          <p:nvPr/>
        </p:nvSpPr>
        <p:spPr>
          <a:xfrm>
            <a:off x="385370" y="6397707"/>
            <a:ext cx="5734050" cy="95556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ARM </a:t>
            </a:r>
            <a:r>
              <a:rPr lang="en-US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Powered by GDM Solutions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9F71F7E-B116-47FE-848B-6E9D16836C1B}"/>
              </a:ext>
            </a:extLst>
          </p:cNvPr>
          <p:cNvSpPr/>
          <p:nvPr/>
        </p:nvSpPr>
        <p:spPr>
          <a:xfrm>
            <a:off x="0" y="1780858"/>
            <a:ext cx="12192000" cy="19217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Study Rules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0227560-DE7B-45F9-983F-420465B946F4}"/>
              </a:ext>
            </a:extLst>
          </p:cNvPr>
          <p:cNvCxnSpPr>
            <a:cxnSpLocks/>
          </p:cNvCxnSpPr>
          <p:nvPr/>
        </p:nvCxnSpPr>
        <p:spPr>
          <a:xfrm>
            <a:off x="0" y="3702568"/>
            <a:ext cx="12192000" cy="0"/>
          </a:xfrm>
          <a:prstGeom prst="line">
            <a:avLst/>
          </a:prstGeom>
          <a:ln w="2540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6865D0C-8FD2-4105-A509-C59EEB88DFC7}"/>
              </a:ext>
            </a:extLst>
          </p:cNvPr>
          <p:cNvCxnSpPr>
            <a:cxnSpLocks/>
          </p:cNvCxnSpPr>
          <p:nvPr/>
        </p:nvCxnSpPr>
        <p:spPr>
          <a:xfrm>
            <a:off x="-12701" y="3825558"/>
            <a:ext cx="12192000" cy="0"/>
          </a:xfrm>
          <a:prstGeom prst="line">
            <a:avLst/>
          </a:prstGeom>
          <a:ln w="5080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FA35D6A-A81F-461F-AF20-7BD1B0A67C14}"/>
              </a:ext>
            </a:extLst>
          </p:cNvPr>
          <p:cNvCxnSpPr/>
          <p:nvPr/>
        </p:nvCxnSpPr>
        <p:spPr>
          <a:xfrm>
            <a:off x="-12701" y="3568700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9124830"/>
      </p:ext>
    </p:extLst>
  </p:cSld>
  <p:clrMapOvr>
    <a:masterClrMapping/>
  </p:clrMapOvr>
  <p:transition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1BBADD9-012E-4B6F-85B5-421A2A24339E}"/>
              </a:ext>
            </a:extLst>
          </p:cNvPr>
          <p:cNvSpPr/>
          <p:nvPr/>
        </p:nvSpPr>
        <p:spPr>
          <a:xfrm>
            <a:off x="0" y="0"/>
            <a:ext cx="7200900" cy="121500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Assessment Image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70D600-CE4C-4D5B-957F-33DB1232D599}"/>
              </a:ext>
            </a:extLst>
          </p:cNvPr>
          <p:cNvSpPr/>
          <p:nvPr/>
        </p:nvSpPr>
        <p:spPr>
          <a:xfrm>
            <a:off x="11399509" y="6616757"/>
            <a:ext cx="844446" cy="241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2022.2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E5FC841-C4EF-4FF8-98E9-D789189036DD}"/>
              </a:ext>
            </a:extLst>
          </p:cNvPr>
          <p:cNvSpPr txBox="1">
            <a:spLocks/>
          </p:cNvSpPr>
          <p:nvPr/>
        </p:nvSpPr>
        <p:spPr>
          <a:xfrm>
            <a:off x="568409" y="1535817"/>
            <a:ext cx="10831100" cy="471670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1913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dialog for previewing and zooming assessment images</a:t>
            </a:r>
            <a:endParaRPr kumimoji="0" lang="en-US" sz="32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25475" marR="0" lvl="2" indent="-514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Improves performance for </a:t>
            </a:r>
            <a:b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high-resolution photos</a:t>
            </a:r>
          </a:p>
          <a:p>
            <a:pPr marL="625475" marR="0" lvl="2" indent="-514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Workflow improved for </a:t>
            </a:r>
            <a:br>
              <a:rPr lang="en-US" sz="2800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using image to review </a:t>
            </a:r>
            <a:br>
              <a:rPr lang="en-US" sz="2800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or take ratings</a:t>
            </a:r>
          </a:p>
          <a:p>
            <a:pPr marL="625475" marR="0" lvl="2" indent="-514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7FC19C-F6B3-4866-A3F6-04A4E145B8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460" y="2211044"/>
            <a:ext cx="6103717" cy="390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772396"/>
      </p:ext>
    </p:extLst>
  </p:cSld>
  <p:clrMapOvr>
    <a:masterClrMapping/>
  </p:clrMapOvr>
  <p:transition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>
            <a:extLst>
              <a:ext uri="{FF2B5EF4-FFF2-40B4-BE49-F238E27FC236}">
                <a16:creationId xmlns:a16="http://schemas.microsoft.com/office/drawing/2014/main" id="{CB445CAC-2D63-47EE-9835-E0B92AC5E073}"/>
              </a:ext>
            </a:extLst>
          </p:cNvPr>
          <p:cNvSpPr txBox="1">
            <a:spLocks/>
          </p:cNvSpPr>
          <p:nvPr/>
        </p:nvSpPr>
        <p:spPr>
          <a:xfrm>
            <a:off x="385370" y="6397707"/>
            <a:ext cx="5734050" cy="95556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ARM </a:t>
            </a:r>
            <a:r>
              <a:rPr lang="en-US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Powered by GDM Solutions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9F71F7E-B116-47FE-848B-6E9D16836C1B}"/>
              </a:ext>
            </a:extLst>
          </p:cNvPr>
          <p:cNvSpPr/>
          <p:nvPr/>
        </p:nvSpPr>
        <p:spPr>
          <a:xfrm>
            <a:off x="0" y="1780858"/>
            <a:ext cx="12192000" cy="19217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Data Review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0227560-DE7B-45F9-983F-420465B946F4}"/>
              </a:ext>
            </a:extLst>
          </p:cNvPr>
          <p:cNvCxnSpPr>
            <a:cxnSpLocks/>
          </p:cNvCxnSpPr>
          <p:nvPr/>
        </p:nvCxnSpPr>
        <p:spPr>
          <a:xfrm>
            <a:off x="0" y="3702568"/>
            <a:ext cx="12192000" cy="0"/>
          </a:xfrm>
          <a:prstGeom prst="line">
            <a:avLst/>
          </a:prstGeom>
          <a:ln w="2540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6865D0C-8FD2-4105-A509-C59EEB88DFC7}"/>
              </a:ext>
            </a:extLst>
          </p:cNvPr>
          <p:cNvCxnSpPr>
            <a:cxnSpLocks/>
          </p:cNvCxnSpPr>
          <p:nvPr/>
        </p:nvCxnSpPr>
        <p:spPr>
          <a:xfrm>
            <a:off x="-12701" y="3825558"/>
            <a:ext cx="12192000" cy="0"/>
          </a:xfrm>
          <a:prstGeom prst="line">
            <a:avLst/>
          </a:prstGeom>
          <a:ln w="5080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FA35D6A-A81F-461F-AF20-7BD1B0A67C14}"/>
              </a:ext>
            </a:extLst>
          </p:cNvPr>
          <p:cNvCxnSpPr/>
          <p:nvPr/>
        </p:nvCxnSpPr>
        <p:spPr>
          <a:xfrm>
            <a:off x="-12701" y="3568700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5840343"/>
      </p:ext>
    </p:extLst>
  </p:cSld>
  <p:clrMapOvr>
    <a:masterClrMapping/>
  </p:clrMapOvr>
  <p:transition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1BBADD9-012E-4B6F-85B5-421A2A24339E}"/>
              </a:ext>
            </a:extLst>
          </p:cNvPr>
          <p:cNvSpPr/>
          <p:nvPr/>
        </p:nvSpPr>
        <p:spPr>
          <a:xfrm>
            <a:off x="-1" y="0"/>
            <a:ext cx="7755467" cy="121500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Column Diagnostics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70D600-CE4C-4D5B-957F-33DB1232D599}"/>
              </a:ext>
            </a:extLst>
          </p:cNvPr>
          <p:cNvSpPr/>
          <p:nvPr/>
        </p:nvSpPr>
        <p:spPr>
          <a:xfrm>
            <a:off x="11399509" y="6616757"/>
            <a:ext cx="844446" cy="241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2022.5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E5FC841-C4EF-4FF8-98E9-D789189036DD}"/>
              </a:ext>
            </a:extLst>
          </p:cNvPr>
          <p:cNvSpPr txBox="1">
            <a:spLocks/>
          </p:cNvSpPr>
          <p:nvPr/>
        </p:nvSpPr>
        <p:spPr>
          <a:xfrm>
            <a:off x="568409" y="1535817"/>
            <a:ext cx="10831100" cy="471670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1913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Now highlights values that indicate a failure of data to meet AOV assumptions</a:t>
            </a:r>
          </a:p>
          <a:p>
            <a:pPr marL="519113" lvl="1" indent="-457200">
              <a:spcAft>
                <a:spcPts val="600"/>
              </a:spcAft>
              <a:defRPr/>
            </a:pPr>
            <a:r>
              <a:rPr lang="en-US" sz="2800" i="1" dirty="0">
                <a:solidFill>
                  <a:prstClr val="black"/>
                </a:solidFill>
                <a:latin typeface="Calibri" panose="020F0502020204030204"/>
              </a:rPr>
              <a:t>P-values &lt; 0.05 imply failure of data to meet tested assumption</a:t>
            </a:r>
            <a:endParaRPr kumimoji="0" lang="en-US" sz="32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1913" lvl="1" indent="0">
              <a:spcAft>
                <a:spcPts val="600"/>
              </a:spcAft>
              <a:buNone/>
              <a:defRPr/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pPr marL="519113" lvl="1" indent="-457200">
              <a:spcAft>
                <a:spcPts val="600"/>
              </a:spcAft>
              <a:defRPr/>
            </a:pP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1913" lvl="1" indent="0">
              <a:spcAft>
                <a:spcPts val="600"/>
              </a:spcAft>
              <a:buNone/>
              <a:defRPr/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pPr marL="3262313" lvl="8" indent="0">
              <a:spcAft>
                <a:spcPts val="600"/>
              </a:spcAft>
              <a:buNone/>
              <a:defRPr/>
            </a:pP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EB53AA-B9EF-0C96-2D6E-1CFDA8703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1900" y="3191493"/>
            <a:ext cx="4770533" cy="269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739252"/>
      </p:ext>
    </p:extLst>
  </p:cSld>
  <p:clrMapOvr>
    <a:masterClrMapping/>
  </p:clrMapOvr>
  <p:transition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1BBADD9-012E-4B6F-85B5-421A2A24339E}"/>
              </a:ext>
            </a:extLst>
          </p:cNvPr>
          <p:cNvSpPr/>
          <p:nvPr/>
        </p:nvSpPr>
        <p:spPr>
          <a:xfrm>
            <a:off x="-1" y="0"/>
            <a:ext cx="7755467" cy="121500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Column Diagnostics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70D600-CE4C-4D5B-957F-33DB1232D599}"/>
              </a:ext>
            </a:extLst>
          </p:cNvPr>
          <p:cNvSpPr/>
          <p:nvPr/>
        </p:nvSpPr>
        <p:spPr>
          <a:xfrm>
            <a:off x="11399509" y="6616757"/>
            <a:ext cx="844446" cy="241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2022.5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E5FC841-C4EF-4FF8-98E9-D789189036DD}"/>
              </a:ext>
            </a:extLst>
          </p:cNvPr>
          <p:cNvSpPr txBox="1">
            <a:spLocks/>
          </p:cNvSpPr>
          <p:nvPr/>
        </p:nvSpPr>
        <p:spPr>
          <a:xfrm>
            <a:off x="354659" y="1535817"/>
            <a:ext cx="5795020" cy="471670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1913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Recognizes “selected treatments” Action Codes (EC,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ETn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)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9113" lvl="1" indent="-457200">
              <a:spcAft>
                <a:spcPts val="600"/>
              </a:spcAft>
              <a:defRPr/>
            </a:pPr>
            <a:r>
              <a:rPr lang="en-US" sz="2800" i="1" dirty="0">
                <a:solidFill>
                  <a:prstClr val="black"/>
                </a:solidFill>
                <a:latin typeface="Calibri" panose="020F0502020204030204"/>
              </a:rPr>
              <a:t>Recommended actions now calculated </a:t>
            </a:r>
            <a:r>
              <a:rPr lang="en-US" sz="2800" i="1" u="sng" dirty="0">
                <a:solidFill>
                  <a:prstClr val="black"/>
                </a:solidFill>
                <a:latin typeface="Calibri" panose="020F0502020204030204"/>
              </a:rPr>
              <a:t>after</a:t>
            </a:r>
            <a:r>
              <a:rPr lang="en-US" sz="2800" i="1" dirty="0">
                <a:solidFill>
                  <a:prstClr val="black"/>
                </a:solidFill>
                <a:latin typeface="Calibri" panose="020F0502020204030204"/>
              </a:rPr>
              <a:t> excluding the data</a:t>
            </a:r>
            <a:endParaRPr kumimoji="0" lang="en-US" sz="32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1913" lvl="1" indent="0">
              <a:spcAft>
                <a:spcPts val="600"/>
              </a:spcAft>
              <a:buNone/>
              <a:defRPr/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pPr marL="519113" lvl="1" indent="-457200">
              <a:spcAft>
                <a:spcPts val="600"/>
              </a:spcAft>
              <a:defRPr/>
            </a:pP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1913" lvl="1" indent="0">
              <a:spcAft>
                <a:spcPts val="600"/>
              </a:spcAft>
              <a:buNone/>
              <a:defRPr/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pPr marL="3262313" lvl="8" indent="0">
              <a:spcAft>
                <a:spcPts val="600"/>
              </a:spcAft>
              <a:buNone/>
              <a:defRPr/>
            </a:pP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0675CE-B3A2-F257-BF11-024524FF9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3429" y="1215003"/>
            <a:ext cx="5828571" cy="49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054665"/>
      </p:ext>
    </p:extLst>
  </p:cSld>
  <p:clrMapOvr>
    <a:masterClrMapping/>
  </p:clrMapOvr>
  <p:transition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1BBADD9-012E-4B6F-85B5-421A2A24339E}"/>
              </a:ext>
            </a:extLst>
          </p:cNvPr>
          <p:cNvSpPr/>
          <p:nvPr/>
        </p:nvSpPr>
        <p:spPr>
          <a:xfrm>
            <a:off x="-1" y="0"/>
            <a:ext cx="7755467" cy="121500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Normality Tests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70D600-CE4C-4D5B-957F-33DB1232D599}"/>
              </a:ext>
            </a:extLst>
          </p:cNvPr>
          <p:cNvSpPr/>
          <p:nvPr/>
        </p:nvSpPr>
        <p:spPr>
          <a:xfrm>
            <a:off x="11399509" y="6616757"/>
            <a:ext cx="844446" cy="241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2022.5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E5FC841-C4EF-4FF8-98E9-D789189036DD}"/>
              </a:ext>
            </a:extLst>
          </p:cNvPr>
          <p:cNvSpPr txBox="1">
            <a:spLocks/>
          </p:cNvSpPr>
          <p:nvPr/>
        </p:nvSpPr>
        <p:spPr>
          <a:xfrm>
            <a:off x="568409" y="1535817"/>
            <a:ext cx="10831100" cy="471670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1913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Include all info used on Column Diagnostics in AOV report</a:t>
            </a:r>
          </a:p>
          <a:p>
            <a:pPr marL="519113" lvl="1" indent="-457200">
              <a:spcAft>
                <a:spcPts val="60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Added Shapiro-Wilk test to report</a:t>
            </a:r>
          </a:p>
          <a:p>
            <a:pPr marL="519113" lvl="1" indent="-457200">
              <a:spcAft>
                <a:spcPts val="600"/>
              </a:spcAft>
              <a:defRPr/>
            </a:pPr>
            <a:endParaRPr lang="en-US" sz="2800" dirty="0">
              <a:solidFill>
                <a:prstClr val="black"/>
              </a:solidFill>
              <a:latin typeface="Calibri" panose="020F0502020204030204"/>
            </a:endParaRPr>
          </a:p>
          <a:p>
            <a:pPr marL="519113" lvl="1" indent="-457200">
              <a:spcAft>
                <a:spcPts val="60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Choose how statistical tests are reported</a:t>
            </a:r>
          </a:p>
          <a:p>
            <a:pPr marL="976313" lvl="2" indent="-457200">
              <a:spcAft>
                <a:spcPts val="600"/>
              </a:spcAft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Test statistic, 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p-value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, or both </a:t>
            </a:r>
          </a:p>
          <a:p>
            <a:pPr marL="519113" lvl="1" indent="-457200">
              <a:spcAft>
                <a:spcPts val="600"/>
              </a:spcAft>
              <a:defRPr/>
            </a:pP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1913" lvl="1" indent="0">
              <a:spcAft>
                <a:spcPts val="600"/>
              </a:spcAft>
              <a:buNone/>
              <a:defRPr/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pPr marL="3262313" lvl="8" indent="0">
              <a:spcAft>
                <a:spcPts val="600"/>
              </a:spcAft>
              <a:buNone/>
              <a:defRPr/>
            </a:pP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3E47F5-50EC-BFE9-258A-53D12A5B6FA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2819" y="2196610"/>
            <a:ext cx="4140772" cy="33951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8A5BA6-A8F1-23D4-7B83-C14FA87DDE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9705" y="4120738"/>
            <a:ext cx="3497543" cy="263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626826"/>
      </p:ext>
    </p:extLst>
  </p:cSld>
  <p:clrMapOvr>
    <a:masterClrMapping/>
  </p:clrMapOvr>
  <p:transition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>
            <a:extLst>
              <a:ext uri="{FF2B5EF4-FFF2-40B4-BE49-F238E27FC236}">
                <a16:creationId xmlns:a16="http://schemas.microsoft.com/office/drawing/2014/main" id="{CB445CAC-2D63-47EE-9835-E0B92AC5E073}"/>
              </a:ext>
            </a:extLst>
          </p:cNvPr>
          <p:cNvSpPr txBox="1">
            <a:spLocks/>
          </p:cNvSpPr>
          <p:nvPr/>
        </p:nvSpPr>
        <p:spPr>
          <a:xfrm>
            <a:off x="385370" y="6397707"/>
            <a:ext cx="5734050" cy="95556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ARM </a:t>
            </a:r>
            <a:r>
              <a:rPr lang="en-US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Powered by GDM Solutions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9F71F7E-B116-47FE-848B-6E9D16836C1B}"/>
              </a:ext>
            </a:extLst>
          </p:cNvPr>
          <p:cNvSpPr/>
          <p:nvPr/>
        </p:nvSpPr>
        <p:spPr>
          <a:xfrm>
            <a:off x="0" y="1780858"/>
            <a:ext cx="12192000" cy="19217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Trial Signature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0227560-DE7B-45F9-983F-420465B946F4}"/>
              </a:ext>
            </a:extLst>
          </p:cNvPr>
          <p:cNvCxnSpPr>
            <a:cxnSpLocks/>
          </p:cNvCxnSpPr>
          <p:nvPr/>
        </p:nvCxnSpPr>
        <p:spPr>
          <a:xfrm>
            <a:off x="0" y="3702568"/>
            <a:ext cx="12192000" cy="0"/>
          </a:xfrm>
          <a:prstGeom prst="line">
            <a:avLst/>
          </a:prstGeom>
          <a:ln w="2540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6865D0C-8FD2-4105-A509-C59EEB88DFC7}"/>
              </a:ext>
            </a:extLst>
          </p:cNvPr>
          <p:cNvCxnSpPr>
            <a:cxnSpLocks/>
          </p:cNvCxnSpPr>
          <p:nvPr/>
        </p:nvCxnSpPr>
        <p:spPr>
          <a:xfrm>
            <a:off x="-12701" y="3825558"/>
            <a:ext cx="12192000" cy="0"/>
          </a:xfrm>
          <a:prstGeom prst="line">
            <a:avLst/>
          </a:prstGeom>
          <a:ln w="5080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FA35D6A-A81F-461F-AF20-7BD1B0A67C14}"/>
              </a:ext>
            </a:extLst>
          </p:cNvPr>
          <p:cNvCxnSpPr/>
          <p:nvPr/>
        </p:nvCxnSpPr>
        <p:spPr>
          <a:xfrm>
            <a:off x="-12701" y="3568700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2111900"/>
      </p:ext>
    </p:extLst>
  </p:cSld>
  <p:clrMapOvr>
    <a:masterClrMapping/>
  </p:clrMapOvr>
  <p:transition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1BBADD9-012E-4B6F-85B5-421A2A24339E}"/>
              </a:ext>
            </a:extLst>
          </p:cNvPr>
          <p:cNvSpPr/>
          <p:nvPr/>
        </p:nvSpPr>
        <p:spPr>
          <a:xfrm>
            <a:off x="0" y="0"/>
            <a:ext cx="7200900" cy="121500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Trial Signature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70D600-CE4C-4D5B-957F-33DB1232D599}"/>
              </a:ext>
            </a:extLst>
          </p:cNvPr>
          <p:cNvSpPr/>
          <p:nvPr/>
        </p:nvSpPr>
        <p:spPr>
          <a:xfrm>
            <a:off x="11399509" y="6616757"/>
            <a:ext cx="844446" cy="241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2022.2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E5FC841-C4EF-4FF8-98E9-D789189036DD}"/>
              </a:ext>
            </a:extLst>
          </p:cNvPr>
          <p:cNvSpPr txBox="1">
            <a:spLocks/>
          </p:cNvSpPr>
          <p:nvPr/>
        </p:nvSpPr>
        <p:spPr>
          <a:xfrm>
            <a:off x="568409" y="1535817"/>
            <a:ext cx="10831100" cy="471670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1913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Updates to the new Trial Signature feature:</a:t>
            </a:r>
            <a:endParaRPr kumimoji="0" lang="en-US" sz="28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25475" marR="0" lvl="2" indent="-514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Trial can be signed at 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any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trial status (previously only for 'Final')</a:t>
            </a:r>
          </a:p>
          <a:p>
            <a:pPr marL="625475" marR="0" lvl="2" indent="-514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Signing a trial with status = Final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(or later)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starts an 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Audit Trail </a:t>
            </a:r>
          </a:p>
          <a:p>
            <a:pPr marL="1082675" lvl="3" indent="-514350">
              <a:spcAft>
                <a:spcPts val="1800"/>
              </a:spcAft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All further changes are logged and prompted to provide a reason</a:t>
            </a:r>
          </a:p>
          <a:p>
            <a:pPr marL="625475" marR="0" lvl="2" indent="-514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66C4DD23-05D0-4289-BEAD-D6868DCE8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05200" y="3701870"/>
            <a:ext cx="5181600" cy="2390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4A5AB5-A309-4A56-AA67-83E49DE2C4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161" y="175378"/>
            <a:ext cx="2828851" cy="237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751753"/>
      </p:ext>
    </p:extLst>
  </p:cSld>
  <p:clrMapOvr>
    <a:masterClrMapping/>
  </p:clrMapOvr>
  <p:transition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1BBADD9-012E-4B6F-85B5-421A2A24339E}"/>
              </a:ext>
            </a:extLst>
          </p:cNvPr>
          <p:cNvSpPr/>
          <p:nvPr/>
        </p:nvSpPr>
        <p:spPr>
          <a:xfrm>
            <a:off x="0" y="0"/>
            <a:ext cx="7200900" cy="121500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Trial Signature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70D600-CE4C-4D5B-957F-33DB1232D599}"/>
              </a:ext>
            </a:extLst>
          </p:cNvPr>
          <p:cNvSpPr/>
          <p:nvPr/>
        </p:nvSpPr>
        <p:spPr>
          <a:xfrm>
            <a:off x="11399509" y="6616757"/>
            <a:ext cx="844446" cy="241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2022.2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E5FC841-C4EF-4FF8-98E9-D789189036DD}"/>
              </a:ext>
            </a:extLst>
          </p:cNvPr>
          <p:cNvSpPr txBox="1">
            <a:spLocks/>
          </p:cNvSpPr>
          <p:nvPr/>
        </p:nvSpPr>
        <p:spPr>
          <a:xfrm>
            <a:off x="568408" y="1535817"/>
            <a:ext cx="11353531" cy="471467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1913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study rule to require a signature at particular Trial Status</a:t>
            </a:r>
            <a:endParaRPr kumimoji="0" lang="en-US" sz="28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25475" marR="0" lvl="2" indent="-514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Field determines what</a:t>
            </a:r>
            <a:br>
              <a:rPr lang="en-US" sz="2400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status triggers rule</a:t>
            </a:r>
          </a:p>
          <a:p>
            <a:pPr marL="625475" marR="0" lvl="2" indent="-514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Condition determines</a:t>
            </a:r>
            <a:br>
              <a:rPr lang="en-US" sz="2400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who needs to sign</a:t>
            </a:r>
          </a:p>
          <a:p>
            <a:pPr marL="625475" marR="0" lvl="2" indent="-514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  <a:p>
            <a:pPr marL="625475" marR="0" lvl="2" indent="-514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  <a:p>
            <a:pPr marL="625475" marR="0" lvl="2" indent="-514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ARM prompts for signature when </a:t>
            </a:r>
            <a:br>
              <a:rPr lang="en-US" sz="2400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trial status is set (if validation passes)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74FD66-47F0-4292-A9E2-CDD4DE0968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559" y="2145467"/>
            <a:ext cx="7552381" cy="160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4824B7-71EC-45CE-9E2A-738CF357AC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527" y="4711154"/>
            <a:ext cx="5131064" cy="14224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C2B8C4-5C80-44E5-87D7-18ADE82B72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91" y="3869116"/>
            <a:ext cx="5131064" cy="110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882703"/>
      </p:ext>
    </p:extLst>
  </p:cSld>
  <p:clrMapOvr>
    <a:masterClrMapping/>
  </p:clrMapOvr>
  <p:transition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>
            <a:extLst>
              <a:ext uri="{FF2B5EF4-FFF2-40B4-BE49-F238E27FC236}">
                <a16:creationId xmlns:a16="http://schemas.microsoft.com/office/drawing/2014/main" id="{CB445CAC-2D63-47EE-9835-E0B92AC5E073}"/>
              </a:ext>
            </a:extLst>
          </p:cNvPr>
          <p:cNvSpPr txBox="1">
            <a:spLocks/>
          </p:cNvSpPr>
          <p:nvPr/>
        </p:nvSpPr>
        <p:spPr>
          <a:xfrm>
            <a:off x="385370" y="6397707"/>
            <a:ext cx="5734050" cy="95556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ARM </a:t>
            </a:r>
            <a:r>
              <a:rPr lang="en-US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Powered by GDM Solutions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9F71F7E-B116-47FE-848B-6E9D16836C1B}"/>
              </a:ext>
            </a:extLst>
          </p:cNvPr>
          <p:cNvSpPr/>
          <p:nvPr/>
        </p:nvSpPr>
        <p:spPr>
          <a:xfrm>
            <a:off x="0" y="1780858"/>
            <a:ext cx="12192000" cy="19217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Validation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0227560-DE7B-45F9-983F-420465B946F4}"/>
              </a:ext>
            </a:extLst>
          </p:cNvPr>
          <p:cNvCxnSpPr>
            <a:cxnSpLocks/>
          </p:cNvCxnSpPr>
          <p:nvPr/>
        </p:nvCxnSpPr>
        <p:spPr>
          <a:xfrm>
            <a:off x="0" y="3702568"/>
            <a:ext cx="12192000" cy="0"/>
          </a:xfrm>
          <a:prstGeom prst="line">
            <a:avLst/>
          </a:prstGeom>
          <a:ln w="2540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6865D0C-8FD2-4105-A509-C59EEB88DFC7}"/>
              </a:ext>
            </a:extLst>
          </p:cNvPr>
          <p:cNvCxnSpPr>
            <a:cxnSpLocks/>
          </p:cNvCxnSpPr>
          <p:nvPr/>
        </p:nvCxnSpPr>
        <p:spPr>
          <a:xfrm>
            <a:off x="-12701" y="3825558"/>
            <a:ext cx="12192000" cy="0"/>
          </a:xfrm>
          <a:prstGeom prst="line">
            <a:avLst/>
          </a:prstGeom>
          <a:ln w="5080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FA35D6A-A81F-461F-AF20-7BD1B0A67C14}"/>
              </a:ext>
            </a:extLst>
          </p:cNvPr>
          <p:cNvCxnSpPr/>
          <p:nvPr/>
        </p:nvCxnSpPr>
        <p:spPr>
          <a:xfrm>
            <a:off x="-12701" y="3568700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9504992"/>
      </p:ext>
    </p:extLst>
  </p:cSld>
  <p:clrMapOvr>
    <a:masterClrMapping/>
  </p:clrMapOvr>
  <p:transition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1BBADD9-012E-4B6F-85B5-421A2A24339E}"/>
              </a:ext>
            </a:extLst>
          </p:cNvPr>
          <p:cNvSpPr/>
          <p:nvPr/>
        </p:nvSpPr>
        <p:spPr>
          <a:xfrm>
            <a:off x="0" y="-2021"/>
            <a:ext cx="7200900" cy="121500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Trial Status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70D600-CE4C-4D5B-957F-33DB1232D599}"/>
              </a:ext>
            </a:extLst>
          </p:cNvPr>
          <p:cNvSpPr/>
          <p:nvPr/>
        </p:nvSpPr>
        <p:spPr>
          <a:xfrm>
            <a:off x="11399509" y="6616757"/>
            <a:ext cx="844446" cy="241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2022.2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E5FC841-C4EF-4FF8-98E9-D789189036DD}"/>
              </a:ext>
            </a:extLst>
          </p:cNvPr>
          <p:cNvSpPr txBox="1">
            <a:spLocks/>
          </p:cNvSpPr>
          <p:nvPr/>
        </p:nvSpPr>
        <p:spPr>
          <a:xfrm>
            <a:off x="242733" y="1535817"/>
            <a:ext cx="5531766" cy="471670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1913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Validation is performed automatically when Trial Status is changed</a:t>
            </a:r>
            <a:endParaRPr kumimoji="0" lang="en-US" sz="32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11125" marR="0" lvl="2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11125" marR="0" lvl="2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Purpose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: 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Study rules may become active with a different Status</a:t>
            </a:r>
          </a:p>
          <a:p>
            <a:pPr marL="111125" marR="0" lvl="2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endParaRPr lang="en-US" sz="2800" dirty="0">
              <a:solidFill>
                <a:prstClr val="black"/>
              </a:solidFill>
              <a:latin typeface="Calibri" panose="020F0502020204030204"/>
            </a:endParaRPr>
          </a:p>
          <a:p>
            <a:pPr marL="111125" marR="0" lvl="2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Impact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: Resolve validation issues before adding your signature to trial</a:t>
            </a:r>
            <a:br>
              <a:rPr lang="en-US" sz="2800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(or printing, sending, etc.)</a:t>
            </a: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75774B-1327-4C22-89DC-AAD2055008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201" y="1563710"/>
            <a:ext cx="5906052" cy="425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227292"/>
      </p:ext>
    </p:extLst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1BBADD9-012E-4B6F-85B5-421A2A24339E}"/>
              </a:ext>
            </a:extLst>
          </p:cNvPr>
          <p:cNvSpPr/>
          <p:nvPr/>
        </p:nvSpPr>
        <p:spPr>
          <a:xfrm>
            <a:off x="-1" y="0"/>
            <a:ext cx="7755467" cy="121500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Interface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70D600-CE4C-4D5B-957F-33DB1232D599}"/>
              </a:ext>
            </a:extLst>
          </p:cNvPr>
          <p:cNvSpPr/>
          <p:nvPr/>
        </p:nvSpPr>
        <p:spPr>
          <a:xfrm>
            <a:off x="11399509" y="6616757"/>
            <a:ext cx="844446" cy="241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2022.7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C1EC9D-2DB8-9FB3-F371-814EE07B48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" b="33"/>
          <a:stretch/>
        </p:blipFill>
        <p:spPr>
          <a:xfrm>
            <a:off x="1551027" y="1226728"/>
            <a:ext cx="9089945" cy="56312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FD78E79-3D1A-1532-2995-89081A0F0687}"/>
              </a:ext>
            </a:extLst>
          </p:cNvPr>
          <p:cNvSpPr/>
          <p:nvPr/>
        </p:nvSpPr>
        <p:spPr>
          <a:xfrm>
            <a:off x="11355963" y="5974497"/>
            <a:ext cx="844446" cy="241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7A797A"/>
                </a:solidFill>
              </a:rPr>
              <a:t>1 of 3</a:t>
            </a:r>
          </a:p>
        </p:txBody>
      </p:sp>
    </p:spTree>
    <p:extLst>
      <p:ext uri="{BB962C8B-B14F-4D97-AF65-F5344CB8AC3E}">
        <p14:creationId xmlns:p14="http://schemas.microsoft.com/office/powerpoint/2010/main" val="2450435219"/>
      </p:ext>
    </p:extLst>
  </p:cSld>
  <p:clrMapOvr>
    <a:masterClrMapping/>
  </p:clrMapOvr>
  <p:transition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>
            <a:extLst>
              <a:ext uri="{FF2B5EF4-FFF2-40B4-BE49-F238E27FC236}">
                <a16:creationId xmlns:a16="http://schemas.microsoft.com/office/drawing/2014/main" id="{CB445CAC-2D63-47EE-9835-E0B92AC5E073}"/>
              </a:ext>
            </a:extLst>
          </p:cNvPr>
          <p:cNvSpPr txBox="1">
            <a:spLocks/>
          </p:cNvSpPr>
          <p:nvPr/>
        </p:nvSpPr>
        <p:spPr>
          <a:xfrm>
            <a:off x="385370" y="6397707"/>
            <a:ext cx="5734050" cy="95556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ARM </a:t>
            </a:r>
            <a:r>
              <a:rPr lang="en-US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Powered by GDM Solutions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9F71F7E-B116-47FE-848B-6E9D16836C1B}"/>
              </a:ext>
            </a:extLst>
          </p:cNvPr>
          <p:cNvSpPr/>
          <p:nvPr/>
        </p:nvSpPr>
        <p:spPr>
          <a:xfrm>
            <a:off x="0" y="1780858"/>
            <a:ext cx="12192000" cy="19217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Print Reports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0227560-DE7B-45F9-983F-420465B946F4}"/>
              </a:ext>
            </a:extLst>
          </p:cNvPr>
          <p:cNvCxnSpPr>
            <a:cxnSpLocks/>
          </p:cNvCxnSpPr>
          <p:nvPr/>
        </p:nvCxnSpPr>
        <p:spPr>
          <a:xfrm>
            <a:off x="0" y="3702568"/>
            <a:ext cx="12192000" cy="0"/>
          </a:xfrm>
          <a:prstGeom prst="line">
            <a:avLst/>
          </a:prstGeom>
          <a:ln w="2540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6865D0C-8FD2-4105-A509-C59EEB88DFC7}"/>
              </a:ext>
            </a:extLst>
          </p:cNvPr>
          <p:cNvCxnSpPr>
            <a:cxnSpLocks/>
          </p:cNvCxnSpPr>
          <p:nvPr/>
        </p:nvCxnSpPr>
        <p:spPr>
          <a:xfrm>
            <a:off x="-12701" y="3825558"/>
            <a:ext cx="12192000" cy="0"/>
          </a:xfrm>
          <a:prstGeom prst="line">
            <a:avLst/>
          </a:prstGeom>
          <a:ln w="5080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FA35D6A-A81F-461F-AF20-7BD1B0A67C14}"/>
              </a:ext>
            </a:extLst>
          </p:cNvPr>
          <p:cNvCxnSpPr/>
          <p:nvPr/>
        </p:nvCxnSpPr>
        <p:spPr>
          <a:xfrm>
            <a:off x="-12701" y="3568700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2722930"/>
      </p:ext>
    </p:extLst>
  </p:cSld>
  <p:clrMapOvr>
    <a:masterClrMapping/>
  </p:clrMapOvr>
  <p:transition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1BBADD9-012E-4B6F-85B5-421A2A24339E}"/>
              </a:ext>
            </a:extLst>
          </p:cNvPr>
          <p:cNvSpPr/>
          <p:nvPr/>
        </p:nvSpPr>
        <p:spPr>
          <a:xfrm>
            <a:off x="-1" y="0"/>
            <a:ext cx="7755467" cy="121500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Summary Reports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70D600-CE4C-4D5B-957F-33DB1232D599}"/>
              </a:ext>
            </a:extLst>
          </p:cNvPr>
          <p:cNvSpPr/>
          <p:nvPr/>
        </p:nvSpPr>
        <p:spPr>
          <a:xfrm>
            <a:off x="11399509" y="6616757"/>
            <a:ext cx="844446" cy="241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2022.7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E5FC841-C4EF-4FF8-98E9-D789189036DD}"/>
              </a:ext>
            </a:extLst>
          </p:cNvPr>
          <p:cNvSpPr txBox="1">
            <a:spLocks/>
          </p:cNvSpPr>
          <p:nvPr/>
        </p:nvSpPr>
        <p:spPr>
          <a:xfrm>
            <a:off x="568409" y="1535817"/>
            <a:ext cx="10831100" cy="471670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1913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Summary reports now always start on 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a new page 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in report</a:t>
            </a:r>
            <a:endParaRPr lang="en-US" sz="1800" dirty="0">
              <a:effectLst/>
              <a:latin typeface="Calibri" panose="020F0502020204030204" pitchFamily="34" charset="0"/>
            </a:endParaRPr>
          </a:p>
          <a:p>
            <a:pPr marL="519113" lvl="1" indent="-457200">
              <a:spcAft>
                <a:spcPts val="600"/>
              </a:spcAft>
              <a:defRPr/>
            </a:pPr>
            <a:r>
              <a:rPr lang="en-US" sz="2800" i="1" dirty="0">
                <a:solidFill>
                  <a:prstClr val="black"/>
                </a:solidFill>
                <a:latin typeface="Calibri" panose="020F0502020204030204"/>
              </a:rPr>
              <a:t>Summary reports = AOV Means, Assessment Data Summary, etc.</a:t>
            </a:r>
          </a:p>
          <a:p>
            <a:pPr marL="519113" lvl="1" indent="-457200">
              <a:spcAft>
                <a:spcPts val="600"/>
              </a:spcAft>
              <a:defRPr/>
            </a:pPr>
            <a:r>
              <a:rPr lang="en-US" sz="2800" i="1" dirty="0">
                <a:solidFill>
                  <a:prstClr val="black"/>
                </a:solidFill>
                <a:latin typeface="Calibri" panose="020F0502020204030204"/>
              </a:rPr>
              <a:t>Select ‘Remove page break…’ to combine report sections on same page when there is room</a:t>
            </a:r>
            <a:br>
              <a:rPr lang="en-US" sz="2800" i="1" dirty="0">
                <a:solidFill>
                  <a:prstClr val="black"/>
                </a:solidFill>
                <a:latin typeface="Calibri" panose="020F0502020204030204"/>
              </a:rPr>
            </a:br>
            <a:endParaRPr lang="en-US" sz="2800" i="1" dirty="0">
              <a:solidFill>
                <a:prstClr val="black"/>
              </a:solidFill>
              <a:latin typeface="Calibri" panose="020F0502020204030204"/>
            </a:endParaRPr>
          </a:p>
          <a:p>
            <a:pPr marL="519113" lvl="1" indent="-457200">
              <a:spcAft>
                <a:spcPts val="60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Summary reports take up most of a </a:t>
            </a:r>
            <a:br>
              <a:rPr lang="en-US" sz="2800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page, so do not fit well if combined</a:t>
            </a:r>
            <a:br>
              <a:rPr lang="en-US" sz="2800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with other reports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9DDC1A-9944-7A83-B0DF-0AE4E0172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9492" y="3429000"/>
            <a:ext cx="4580017" cy="257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225377"/>
      </p:ext>
    </p:extLst>
  </p:cSld>
  <p:clrMapOvr>
    <a:masterClrMapping/>
  </p:clrMapOvr>
  <p:transition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>
            <a:extLst>
              <a:ext uri="{FF2B5EF4-FFF2-40B4-BE49-F238E27FC236}">
                <a16:creationId xmlns:a16="http://schemas.microsoft.com/office/drawing/2014/main" id="{CB445CAC-2D63-47EE-9835-E0B92AC5E073}"/>
              </a:ext>
            </a:extLst>
          </p:cNvPr>
          <p:cNvSpPr txBox="1">
            <a:spLocks/>
          </p:cNvSpPr>
          <p:nvPr/>
        </p:nvSpPr>
        <p:spPr>
          <a:xfrm>
            <a:off x="385370" y="6397707"/>
            <a:ext cx="5734050" cy="95556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ARM </a:t>
            </a:r>
            <a:r>
              <a:rPr lang="en-US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Powered by GDM Solutions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9F71F7E-B116-47FE-848B-6E9D16836C1B}"/>
              </a:ext>
            </a:extLst>
          </p:cNvPr>
          <p:cNvSpPr/>
          <p:nvPr/>
        </p:nvSpPr>
        <p:spPr>
          <a:xfrm>
            <a:off x="0" y="1780858"/>
            <a:ext cx="12192000" cy="19217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Profile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0227560-DE7B-45F9-983F-420465B946F4}"/>
              </a:ext>
            </a:extLst>
          </p:cNvPr>
          <p:cNvCxnSpPr>
            <a:cxnSpLocks/>
          </p:cNvCxnSpPr>
          <p:nvPr/>
        </p:nvCxnSpPr>
        <p:spPr>
          <a:xfrm>
            <a:off x="0" y="3702568"/>
            <a:ext cx="12192000" cy="0"/>
          </a:xfrm>
          <a:prstGeom prst="line">
            <a:avLst/>
          </a:prstGeom>
          <a:ln w="2540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6865D0C-8FD2-4105-A509-C59EEB88DFC7}"/>
              </a:ext>
            </a:extLst>
          </p:cNvPr>
          <p:cNvCxnSpPr>
            <a:cxnSpLocks/>
          </p:cNvCxnSpPr>
          <p:nvPr/>
        </p:nvCxnSpPr>
        <p:spPr>
          <a:xfrm>
            <a:off x="-12701" y="3825558"/>
            <a:ext cx="12192000" cy="0"/>
          </a:xfrm>
          <a:prstGeom prst="line">
            <a:avLst/>
          </a:prstGeom>
          <a:ln w="5080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FA35D6A-A81F-461F-AF20-7BD1B0A67C14}"/>
              </a:ext>
            </a:extLst>
          </p:cNvPr>
          <p:cNvCxnSpPr/>
          <p:nvPr/>
        </p:nvCxnSpPr>
        <p:spPr>
          <a:xfrm>
            <a:off x="-12701" y="3568700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3827783"/>
      </p:ext>
    </p:extLst>
  </p:cSld>
  <p:clrMapOvr>
    <a:masterClrMapping/>
  </p:clrMapOvr>
  <p:transition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1BBADD9-012E-4B6F-85B5-421A2A24339E}"/>
              </a:ext>
            </a:extLst>
          </p:cNvPr>
          <p:cNvSpPr/>
          <p:nvPr/>
        </p:nvSpPr>
        <p:spPr>
          <a:xfrm>
            <a:off x="-1" y="0"/>
            <a:ext cx="7755467" cy="121500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Send License Details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70D600-CE4C-4D5B-957F-33DB1232D599}"/>
              </a:ext>
            </a:extLst>
          </p:cNvPr>
          <p:cNvSpPr/>
          <p:nvPr/>
        </p:nvSpPr>
        <p:spPr>
          <a:xfrm>
            <a:off x="11399509" y="6616757"/>
            <a:ext cx="844446" cy="241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2022.7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E5FC841-C4EF-4FF8-98E9-D789189036DD}"/>
              </a:ext>
            </a:extLst>
          </p:cNvPr>
          <p:cNvSpPr txBox="1">
            <a:spLocks/>
          </p:cNvSpPr>
          <p:nvPr/>
        </p:nvSpPr>
        <p:spPr>
          <a:xfrm>
            <a:off x="568409" y="1535817"/>
            <a:ext cx="10831100" cy="471670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1913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‘Send License Details’ button</a:t>
            </a:r>
          </a:p>
          <a:p>
            <a:pPr marL="519113" lvl="1" indent="-457200">
              <a:spcAft>
                <a:spcPts val="60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Find it on the Profile and Request Customization dialogs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  <a:p>
            <a:pPr marL="519113" lvl="1" indent="-457200">
              <a:spcAft>
                <a:spcPts val="60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Share ARM license details in an email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413453-90EE-FEBC-BD3B-776D79491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3595" y="3429000"/>
            <a:ext cx="5936494" cy="224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559873"/>
      </p:ext>
    </p:extLst>
  </p:cSld>
  <p:clrMapOvr>
    <a:masterClrMapping/>
  </p:clrMapOvr>
  <p:transition>
    <p:fade thruBlk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>
            <a:extLst>
              <a:ext uri="{FF2B5EF4-FFF2-40B4-BE49-F238E27FC236}">
                <a16:creationId xmlns:a16="http://schemas.microsoft.com/office/drawing/2014/main" id="{CB445CAC-2D63-47EE-9835-E0B92AC5E073}"/>
              </a:ext>
            </a:extLst>
          </p:cNvPr>
          <p:cNvSpPr txBox="1">
            <a:spLocks/>
          </p:cNvSpPr>
          <p:nvPr/>
        </p:nvSpPr>
        <p:spPr>
          <a:xfrm>
            <a:off x="385370" y="6397707"/>
            <a:ext cx="5734050" cy="95556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ARM </a:t>
            </a:r>
            <a:r>
              <a:rPr lang="en-US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Powered by GDM Solutions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9F71F7E-B116-47FE-848B-6E9D16836C1B}"/>
              </a:ext>
            </a:extLst>
          </p:cNvPr>
          <p:cNvSpPr/>
          <p:nvPr/>
        </p:nvSpPr>
        <p:spPr>
          <a:xfrm>
            <a:off x="0" y="1780858"/>
            <a:ext cx="12192000" cy="19217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Multi-factor Designs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0227560-DE7B-45F9-983F-420465B946F4}"/>
              </a:ext>
            </a:extLst>
          </p:cNvPr>
          <p:cNvCxnSpPr>
            <a:cxnSpLocks/>
          </p:cNvCxnSpPr>
          <p:nvPr/>
        </p:nvCxnSpPr>
        <p:spPr>
          <a:xfrm>
            <a:off x="0" y="3702568"/>
            <a:ext cx="12192000" cy="0"/>
          </a:xfrm>
          <a:prstGeom prst="line">
            <a:avLst/>
          </a:prstGeom>
          <a:ln w="2540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6865D0C-8FD2-4105-A509-C59EEB88DFC7}"/>
              </a:ext>
            </a:extLst>
          </p:cNvPr>
          <p:cNvCxnSpPr>
            <a:cxnSpLocks/>
          </p:cNvCxnSpPr>
          <p:nvPr/>
        </p:nvCxnSpPr>
        <p:spPr>
          <a:xfrm>
            <a:off x="-12701" y="3825558"/>
            <a:ext cx="12192000" cy="0"/>
          </a:xfrm>
          <a:prstGeom prst="line">
            <a:avLst/>
          </a:prstGeom>
          <a:ln w="5080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FA35D6A-A81F-461F-AF20-7BD1B0A67C14}"/>
              </a:ext>
            </a:extLst>
          </p:cNvPr>
          <p:cNvCxnSpPr/>
          <p:nvPr/>
        </p:nvCxnSpPr>
        <p:spPr>
          <a:xfrm>
            <a:off x="-12701" y="3568700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5954460"/>
      </p:ext>
    </p:extLst>
  </p:cSld>
  <p:clrMapOvr>
    <a:masterClrMapping/>
  </p:clrMapOvr>
  <p:transition>
    <p:fade thruBlk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1BBADD9-012E-4B6F-85B5-421A2A24339E}"/>
              </a:ext>
            </a:extLst>
          </p:cNvPr>
          <p:cNvSpPr/>
          <p:nvPr/>
        </p:nvSpPr>
        <p:spPr>
          <a:xfrm>
            <a:off x="0" y="0"/>
            <a:ext cx="7200900" cy="121500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Multi-factor studies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70D600-CE4C-4D5B-957F-33DB1232D599}"/>
              </a:ext>
            </a:extLst>
          </p:cNvPr>
          <p:cNvSpPr/>
          <p:nvPr/>
        </p:nvSpPr>
        <p:spPr>
          <a:xfrm>
            <a:off x="11399509" y="6616757"/>
            <a:ext cx="844446" cy="241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2022.0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E5FC841-C4EF-4FF8-98E9-D789189036DD}"/>
              </a:ext>
            </a:extLst>
          </p:cNvPr>
          <p:cNvSpPr txBox="1">
            <a:spLocks/>
          </p:cNvSpPr>
          <p:nvPr/>
        </p:nvSpPr>
        <p:spPr>
          <a:xfrm>
            <a:off x="568409" y="1535817"/>
            <a:ext cx="5971287" cy="471670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1913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Level Description added to Settings dialog</a:t>
            </a:r>
          </a:p>
          <a:p>
            <a:pPr marL="1033463" marR="0" lvl="2" indent="-514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Same information on the Trial Map dialog</a:t>
            </a:r>
          </a:p>
          <a:p>
            <a:pPr marL="1033463" marR="0" lvl="2" indent="-514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Now available in a protocol, too!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D4BE9F-BA42-4C9D-B7C5-0963C2408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5065" y="1272878"/>
            <a:ext cx="5066667" cy="49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273647"/>
      </p:ext>
    </p:extLst>
  </p:cSld>
  <p:clrMapOvr>
    <a:masterClrMapping/>
  </p:clrMapOvr>
  <p:transition>
    <p:fade thruBlk="1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>
            <a:extLst>
              <a:ext uri="{FF2B5EF4-FFF2-40B4-BE49-F238E27FC236}">
                <a16:creationId xmlns:a16="http://schemas.microsoft.com/office/drawing/2014/main" id="{CB445CAC-2D63-47EE-9835-E0B92AC5E073}"/>
              </a:ext>
            </a:extLst>
          </p:cNvPr>
          <p:cNvSpPr txBox="1">
            <a:spLocks/>
          </p:cNvSpPr>
          <p:nvPr/>
        </p:nvSpPr>
        <p:spPr>
          <a:xfrm>
            <a:off x="385370" y="6397707"/>
            <a:ext cx="5734050" cy="95556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ARM </a:t>
            </a:r>
            <a:r>
              <a:rPr lang="en-US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Powered by GDM Solutions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9F71F7E-B116-47FE-848B-6E9D16836C1B}"/>
              </a:ext>
            </a:extLst>
          </p:cNvPr>
          <p:cNvSpPr/>
          <p:nvPr/>
        </p:nvSpPr>
        <p:spPr>
          <a:xfrm>
            <a:off x="0" y="1780858"/>
            <a:ext cx="12192000" cy="19217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Treatments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0227560-DE7B-45F9-983F-420465B946F4}"/>
              </a:ext>
            </a:extLst>
          </p:cNvPr>
          <p:cNvCxnSpPr>
            <a:cxnSpLocks/>
          </p:cNvCxnSpPr>
          <p:nvPr/>
        </p:nvCxnSpPr>
        <p:spPr>
          <a:xfrm>
            <a:off x="0" y="3702568"/>
            <a:ext cx="12192000" cy="0"/>
          </a:xfrm>
          <a:prstGeom prst="line">
            <a:avLst/>
          </a:prstGeom>
          <a:ln w="2540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6865D0C-8FD2-4105-A509-C59EEB88DFC7}"/>
              </a:ext>
            </a:extLst>
          </p:cNvPr>
          <p:cNvCxnSpPr>
            <a:cxnSpLocks/>
          </p:cNvCxnSpPr>
          <p:nvPr/>
        </p:nvCxnSpPr>
        <p:spPr>
          <a:xfrm>
            <a:off x="-12701" y="3825558"/>
            <a:ext cx="12192000" cy="0"/>
          </a:xfrm>
          <a:prstGeom prst="line">
            <a:avLst/>
          </a:prstGeom>
          <a:ln w="5080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FA35D6A-A81F-461F-AF20-7BD1B0A67C14}"/>
              </a:ext>
            </a:extLst>
          </p:cNvPr>
          <p:cNvCxnSpPr/>
          <p:nvPr/>
        </p:nvCxnSpPr>
        <p:spPr>
          <a:xfrm>
            <a:off x="-12701" y="3568700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0590571"/>
      </p:ext>
    </p:extLst>
  </p:cSld>
  <p:clrMapOvr>
    <a:masterClrMapping/>
  </p:clrMapOvr>
  <p:transition>
    <p:fade thruBlk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1BBADD9-012E-4B6F-85B5-421A2A24339E}"/>
              </a:ext>
            </a:extLst>
          </p:cNvPr>
          <p:cNvSpPr/>
          <p:nvPr/>
        </p:nvSpPr>
        <p:spPr>
          <a:xfrm>
            <a:off x="0" y="0"/>
            <a:ext cx="7200900" cy="121500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Validation updates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70D600-CE4C-4D5B-957F-33DB1232D599}"/>
              </a:ext>
            </a:extLst>
          </p:cNvPr>
          <p:cNvSpPr/>
          <p:nvPr/>
        </p:nvSpPr>
        <p:spPr>
          <a:xfrm>
            <a:off x="11399509" y="6616757"/>
            <a:ext cx="844446" cy="241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2022.0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E5FC841-C4EF-4FF8-98E9-D789189036DD}"/>
              </a:ext>
            </a:extLst>
          </p:cNvPr>
          <p:cNvSpPr txBox="1">
            <a:spLocks/>
          </p:cNvSpPr>
          <p:nvPr/>
        </p:nvSpPr>
        <p:spPr>
          <a:xfrm>
            <a:off x="568409" y="1535817"/>
            <a:ext cx="10831100" cy="471670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1913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Added support for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Biological Entity Dispensers 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 treatments</a:t>
            </a:r>
          </a:p>
          <a:p>
            <a:pPr marL="1033463" marR="0" lvl="2" indent="-514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Treatment Type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BIOENT</a:t>
            </a:r>
          </a:p>
          <a:p>
            <a:pPr marL="1033463" marR="0" lvl="2" indent="-514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Formulation Units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: BIOEN/D (biological entities per dispenser)</a:t>
            </a:r>
          </a:p>
          <a:p>
            <a:pPr marL="1033463" marR="0" lvl="2" indent="-514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Formulation Type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: BD (biological entity dispenser)</a:t>
            </a:r>
          </a:p>
          <a:p>
            <a:pPr marL="1033463" marR="0" lvl="2" indent="-514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Rate Units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dispensers per area or per number of plants</a:t>
            </a:r>
          </a:p>
          <a:p>
            <a:pPr marL="1490663" lvl="3" indent="-514350">
              <a:spcAft>
                <a:spcPts val="600"/>
              </a:spcAft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D/A, D/ha, D/1000 FT2, D/100 m2, D/1000 plants, D/10000 m2 LWA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9113" marR="0" lvl="2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529CFE-D429-4EFE-810C-BE69D9C7BA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735" y="4904043"/>
            <a:ext cx="9154529" cy="102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610688"/>
      </p:ext>
    </p:extLst>
  </p:cSld>
  <p:clrMapOvr>
    <a:masterClrMapping/>
  </p:clrMapOvr>
  <p:transition>
    <p:fade thruBlk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>
            <a:extLst>
              <a:ext uri="{FF2B5EF4-FFF2-40B4-BE49-F238E27FC236}">
                <a16:creationId xmlns:a16="http://schemas.microsoft.com/office/drawing/2014/main" id="{CB445CAC-2D63-47EE-9835-E0B92AC5E073}"/>
              </a:ext>
            </a:extLst>
          </p:cNvPr>
          <p:cNvSpPr txBox="1">
            <a:spLocks/>
          </p:cNvSpPr>
          <p:nvPr/>
        </p:nvSpPr>
        <p:spPr>
          <a:xfrm>
            <a:off x="385370" y="6397707"/>
            <a:ext cx="5734050" cy="95556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ARM </a:t>
            </a:r>
            <a:r>
              <a:rPr lang="en-US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Powered by GDM Solutions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9F71F7E-B116-47FE-848B-6E9D16836C1B}"/>
              </a:ext>
            </a:extLst>
          </p:cNvPr>
          <p:cNvSpPr/>
          <p:nvPr/>
        </p:nvSpPr>
        <p:spPr>
          <a:xfrm>
            <a:off x="0" y="1780858"/>
            <a:ext cx="12192000" cy="19217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Data Analysis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0227560-DE7B-45F9-983F-420465B946F4}"/>
              </a:ext>
            </a:extLst>
          </p:cNvPr>
          <p:cNvCxnSpPr>
            <a:cxnSpLocks/>
          </p:cNvCxnSpPr>
          <p:nvPr/>
        </p:nvCxnSpPr>
        <p:spPr>
          <a:xfrm>
            <a:off x="0" y="3702568"/>
            <a:ext cx="12192000" cy="0"/>
          </a:xfrm>
          <a:prstGeom prst="line">
            <a:avLst/>
          </a:prstGeom>
          <a:ln w="2540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6865D0C-8FD2-4105-A509-C59EEB88DFC7}"/>
              </a:ext>
            </a:extLst>
          </p:cNvPr>
          <p:cNvCxnSpPr>
            <a:cxnSpLocks/>
          </p:cNvCxnSpPr>
          <p:nvPr/>
        </p:nvCxnSpPr>
        <p:spPr>
          <a:xfrm>
            <a:off x="-12701" y="3825558"/>
            <a:ext cx="12192000" cy="0"/>
          </a:xfrm>
          <a:prstGeom prst="line">
            <a:avLst/>
          </a:prstGeom>
          <a:ln w="5080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FA35D6A-A81F-461F-AF20-7BD1B0A67C14}"/>
              </a:ext>
            </a:extLst>
          </p:cNvPr>
          <p:cNvCxnSpPr/>
          <p:nvPr/>
        </p:nvCxnSpPr>
        <p:spPr>
          <a:xfrm>
            <a:off x="-12701" y="3568700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7385612"/>
      </p:ext>
    </p:extLst>
  </p:cSld>
  <p:clrMapOvr>
    <a:masterClrMapping/>
  </p:clrMapOvr>
  <p:transition>
    <p:fade thruBlk="1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1BBADD9-012E-4B6F-85B5-421A2A24339E}"/>
              </a:ext>
            </a:extLst>
          </p:cNvPr>
          <p:cNvSpPr/>
          <p:nvPr/>
        </p:nvSpPr>
        <p:spPr>
          <a:xfrm>
            <a:off x="0" y="0"/>
            <a:ext cx="7200900" cy="121500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R software update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70D600-CE4C-4D5B-957F-33DB1232D599}"/>
              </a:ext>
            </a:extLst>
          </p:cNvPr>
          <p:cNvSpPr/>
          <p:nvPr/>
        </p:nvSpPr>
        <p:spPr>
          <a:xfrm>
            <a:off x="11399509" y="6616757"/>
            <a:ext cx="844446" cy="241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2022.2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E5FC841-C4EF-4FF8-98E9-D789189036DD}"/>
              </a:ext>
            </a:extLst>
          </p:cNvPr>
          <p:cNvSpPr txBox="1">
            <a:spLocks/>
          </p:cNvSpPr>
          <p:nvPr/>
        </p:nvSpPr>
        <p:spPr>
          <a:xfrm>
            <a:off x="568409" y="1535817"/>
            <a:ext cx="10831100" cy="471670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1913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ARM now supports R versions 4.2.0 and newer</a:t>
            </a:r>
          </a:p>
          <a:p>
            <a:pPr marL="519113" lvl="1" indent="-4572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i="1" dirty="0">
                <a:solidFill>
                  <a:prstClr val="black"/>
                </a:solidFill>
                <a:latin typeface="Calibri" panose="020F0502020204030204"/>
              </a:rPr>
              <a:t>No additional installation/update needed at this time</a:t>
            </a:r>
          </a:p>
          <a:p>
            <a:pPr marL="519113" lvl="1" indent="-4572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R is used behind-the-scenes for analysis, reporting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9113" lvl="1" indent="-4572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 users – export Column Diagnostics script to R:</a:t>
            </a:r>
          </a:p>
          <a:p>
            <a:pPr marL="61913" lvl="1" indent="0">
              <a:spcAft>
                <a:spcPts val="600"/>
              </a:spcAft>
              <a:buNone/>
              <a:defRPr/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pPr marL="519113" lvl="1" indent="-457200">
              <a:spcAft>
                <a:spcPts val="600"/>
              </a:spcAft>
              <a:defRPr/>
            </a:pP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1913" lvl="1" indent="0">
              <a:spcAft>
                <a:spcPts val="600"/>
              </a:spcAft>
              <a:buNone/>
              <a:defRPr/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pPr marL="3262313" lvl="8" indent="0">
              <a:spcAft>
                <a:spcPts val="600"/>
              </a:spcAft>
              <a:buNone/>
              <a:defRPr/>
            </a:pP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719513" lvl="8" indent="-457200">
              <a:spcAft>
                <a:spcPts val="600"/>
              </a:spcAft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Previously would give an error if R version was too new.</a:t>
            </a:r>
            <a:endParaRPr kumimoji="0" lang="en-US" sz="20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5FEF1DC-32DA-6886-3364-FB7C48F56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09" y="4615222"/>
            <a:ext cx="3244965" cy="159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162350-CF1D-4542-C023-EE6CC0398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1735" y="384005"/>
            <a:ext cx="1881197" cy="506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189959"/>
      </p:ext>
    </p:extLst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1BBADD9-012E-4B6F-85B5-421A2A24339E}"/>
              </a:ext>
            </a:extLst>
          </p:cNvPr>
          <p:cNvSpPr/>
          <p:nvPr/>
        </p:nvSpPr>
        <p:spPr>
          <a:xfrm>
            <a:off x="-1" y="0"/>
            <a:ext cx="7755467" cy="121500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Interface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70D600-CE4C-4D5B-957F-33DB1232D599}"/>
              </a:ext>
            </a:extLst>
          </p:cNvPr>
          <p:cNvSpPr/>
          <p:nvPr/>
        </p:nvSpPr>
        <p:spPr>
          <a:xfrm>
            <a:off x="11399509" y="6616757"/>
            <a:ext cx="844446" cy="241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2022.7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F70F3C-FAB2-82CE-557D-246C71568A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0516" y="1215003"/>
            <a:ext cx="11630968" cy="502938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5E62AD5-352F-25DA-9BC3-7E18B52D295A}"/>
              </a:ext>
            </a:extLst>
          </p:cNvPr>
          <p:cNvSpPr/>
          <p:nvPr/>
        </p:nvSpPr>
        <p:spPr>
          <a:xfrm>
            <a:off x="11355963" y="5974497"/>
            <a:ext cx="844446" cy="241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7A797A"/>
                </a:solidFill>
              </a:rPr>
              <a:t>2 of 3</a:t>
            </a:r>
          </a:p>
        </p:txBody>
      </p:sp>
    </p:spTree>
    <p:extLst>
      <p:ext uri="{BB962C8B-B14F-4D97-AF65-F5344CB8AC3E}">
        <p14:creationId xmlns:p14="http://schemas.microsoft.com/office/powerpoint/2010/main" val="1646747056"/>
      </p:ext>
    </p:extLst>
  </p:cSld>
  <p:clrMapOvr>
    <a:masterClrMapping/>
  </p:clrMapOvr>
  <p:transition>
    <p:fade thruBlk="1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>
            <a:extLst>
              <a:ext uri="{FF2B5EF4-FFF2-40B4-BE49-F238E27FC236}">
                <a16:creationId xmlns:a16="http://schemas.microsoft.com/office/drawing/2014/main" id="{CB445CAC-2D63-47EE-9835-E0B92AC5E073}"/>
              </a:ext>
            </a:extLst>
          </p:cNvPr>
          <p:cNvSpPr txBox="1">
            <a:spLocks/>
          </p:cNvSpPr>
          <p:nvPr/>
        </p:nvSpPr>
        <p:spPr>
          <a:xfrm>
            <a:off x="385370" y="6397707"/>
            <a:ext cx="5734050" cy="95556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ARM </a:t>
            </a:r>
            <a:r>
              <a:rPr lang="en-US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Powered by GDM Solutions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9F71F7E-B116-47FE-848B-6E9D16836C1B}"/>
              </a:ext>
            </a:extLst>
          </p:cNvPr>
          <p:cNvSpPr/>
          <p:nvPr/>
        </p:nvSpPr>
        <p:spPr>
          <a:xfrm>
            <a:off x="0" y="1780858"/>
            <a:ext cx="12192000" cy="19217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ARM Mobile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0227560-DE7B-45F9-983F-420465B946F4}"/>
              </a:ext>
            </a:extLst>
          </p:cNvPr>
          <p:cNvCxnSpPr>
            <a:cxnSpLocks/>
          </p:cNvCxnSpPr>
          <p:nvPr/>
        </p:nvCxnSpPr>
        <p:spPr>
          <a:xfrm>
            <a:off x="0" y="3702568"/>
            <a:ext cx="12192000" cy="0"/>
          </a:xfrm>
          <a:prstGeom prst="line">
            <a:avLst/>
          </a:prstGeom>
          <a:ln w="2540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6865D0C-8FD2-4105-A509-C59EEB88DFC7}"/>
              </a:ext>
            </a:extLst>
          </p:cNvPr>
          <p:cNvCxnSpPr>
            <a:cxnSpLocks/>
          </p:cNvCxnSpPr>
          <p:nvPr/>
        </p:nvCxnSpPr>
        <p:spPr>
          <a:xfrm>
            <a:off x="-12701" y="3825558"/>
            <a:ext cx="12192000" cy="0"/>
          </a:xfrm>
          <a:prstGeom prst="line">
            <a:avLst/>
          </a:prstGeom>
          <a:ln w="5080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FA35D6A-A81F-461F-AF20-7BD1B0A67C14}"/>
              </a:ext>
            </a:extLst>
          </p:cNvPr>
          <p:cNvCxnSpPr/>
          <p:nvPr/>
        </p:nvCxnSpPr>
        <p:spPr>
          <a:xfrm>
            <a:off x="-12701" y="3568700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0771622"/>
      </p:ext>
    </p:extLst>
  </p:cSld>
  <p:clrMapOvr>
    <a:masterClrMapping/>
  </p:clrMapOvr>
  <p:transition>
    <p:fade thruBlk="1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1BBADD9-012E-4B6F-85B5-421A2A24339E}"/>
              </a:ext>
            </a:extLst>
          </p:cNvPr>
          <p:cNvSpPr/>
          <p:nvPr/>
        </p:nvSpPr>
        <p:spPr>
          <a:xfrm>
            <a:off x="0" y="0"/>
            <a:ext cx="7200900" cy="121500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Export images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70D600-CE4C-4D5B-957F-33DB1232D599}"/>
              </a:ext>
            </a:extLst>
          </p:cNvPr>
          <p:cNvSpPr/>
          <p:nvPr/>
        </p:nvSpPr>
        <p:spPr>
          <a:xfrm>
            <a:off x="11399509" y="6616757"/>
            <a:ext cx="844446" cy="241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2022.2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E5FC841-C4EF-4FF8-98E9-D789189036DD}"/>
              </a:ext>
            </a:extLst>
          </p:cNvPr>
          <p:cNvSpPr txBox="1">
            <a:spLocks/>
          </p:cNvSpPr>
          <p:nvPr/>
        </p:nvSpPr>
        <p:spPr>
          <a:xfrm>
            <a:off x="430760" y="1506321"/>
            <a:ext cx="9224521" cy="471670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1913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Export images from ARM Mobile with or without data</a:t>
            </a:r>
            <a:endParaRPr kumimoji="0" lang="en-US" sz="32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25475" marR="0" lvl="2" indent="-5143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Purpose: 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Allows user to export images, comments, or </a:t>
            </a:r>
            <a:br>
              <a:rPr lang="en-US" sz="2800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GPS during or after assessment export. </a:t>
            </a:r>
          </a:p>
          <a:p>
            <a:pPr marL="625475" marR="0" lvl="2" indent="-5143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Example: 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One researcher can enter only data, </a:t>
            </a:r>
            <a:br>
              <a:rPr lang="en-US" sz="2800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another can take plot pictures. Both can export </a:t>
            </a:r>
            <a:br>
              <a:rPr lang="en-US" sz="2800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the same assessment data column – images will</a:t>
            </a:r>
            <a:br>
              <a:rPr lang="en-US" sz="2800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import “on top of” data.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8142B2-402A-8187-03BB-C1F076D04D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617" y="147483"/>
            <a:ext cx="2352899" cy="375592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69DD66-6A78-C216-95E1-17B56ED050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4" b="47670"/>
          <a:stretch/>
        </p:blipFill>
        <p:spPr>
          <a:xfrm>
            <a:off x="8410843" y="3424443"/>
            <a:ext cx="2315238" cy="250794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03388148"/>
      </p:ext>
    </p:extLst>
  </p:cSld>
  <p:clrMapOvr>
    <a:masterClrMapping/>
  </p:clrMapOvr>
  <p:transition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1BBADD9-012E-4B6F-85B5-421A2A24339E}"/>
              </a:ext>
            </a:extLst>
          </p:cNvPr>
          <p:cNvSpPr/>
          <p:nvPr/>
        </p:nvSpPr>
        <p:spPr>
          <a:xfrm>
            <a:off x="-1" y="0"/>
            <a:ext cx="7755467" cy="121500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Interface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70D600-CE4C-4D5B-957F-33DB1232D599}"/>
              </a:ext>
            </a:extLst>
          </p:cNvPr>
          <p:cNvSpPr/>
          <p:nvPr/>
        </p:nvSpPr>
        <p:spPr>
          <a:xfrm>
            <a:off x="11399509" y="6616757"/>
            <a:ext cx="844446" cy="241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2022.7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B40521-69F5-D535-A359-D89297A72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572" y="2013344"/>
            <a:ext cx="3542857" cy="30476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D99B96-D971-8290-1B7F-DEA94BE14E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0457" y="835837"/>
            <a:ext cx="4589846" cy="540263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36B277F-4B20-6DF8-DA59-521FD9890CD5}"/>
              </a:ext>
            </a:extLst>
          </p:cNvPr>
          <p:cNvSpPr/>
          <p:nvPr/>
        </p:nvSpPr>
        <p:spPr>
          <a:xfrm>
            <a:off x="11355963" y="5974497"/>
            <a:ext cx="844446" cy="241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7A797A"/>
                </a:solidFill>
              </a:rPr>
              <a:t>3 of 3</a:t>
            </a:r>
          </a:p>
        </p:txBody>
      </p:sp>
    </p:spTree>
    <p:extLst>
      <p:ext uri="{BB962C8B-B14F-4D97-AF65-F5344CB8AC3E}">
        <p14:creationId xmlns:p14="http://schemas.microsoft.com/office/powerpoint/2010/main" val="435327201"/>
      </p:ext>
    </p:extLst>
  </p:cSld>
  <p:clrMapOvr>
    <a:masterClrMapping/>
  </p:clrMapOvr>
  <p:transition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1BBADD9-012E-4B6F-85B5-421A2A24339E}"/>
              </a:ext>
            </a:extLst>
          </p:cNvPr>
          <p:cNvSpPr/>
          <p:nvPr/>
        </p:nvSpPr>
        <p:spPr>
          <a:xfrm>
            <a:off x="-1" y="0"/>
            <a:ext cx="7755467" cy="121500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Conditional Rules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70D600-CE4C-4D5B-957F-33DB1232D599}"/>
              </a:ext>
            </a:extLst>
          </p:cNvPr>
          <p:cNvSpPr/>
          <p:nvPr/>
        </p:nvSpPr>
        <p:spPr>
          <a:xfrm>
            <a:off x="11399509" y="6616757"/>
            <a:ext cx="844446" cy="241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2022.7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E5FC841-C4EF-4FF8-98E9-D789189036DD}"/>
              </a:ext>
            </a:extLst>
          </p:cNvPr>
          <p:cNvSpPr txBox="1">
            <a:spLocks/>
          </p:cNvSpPr>
          <p:nvPr/>
        </p:nvSpPr>
        <p:spPr>
          <a:xfrm>
            <a:off x="568409" y="1407694"/>
            <a:ext cx="10831100" cy="510138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1913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Define </a:t>
            </a:r>
            <a:r>
              <a:rPr lang="en-US" sz="3200" i="1" dirty="0">
                <a:solidFill>
                  <a:prstClr val="black"/>
                </a:solidFill>
                <a:latin typeface="Calibri" panose="020F0502020204030204"/>
              </a:rPr>
              <a:t>when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a study rule should be activated, </a:t>
            </a:r>
            <a:br>
              <a:rPr lang="en-US" sz="3200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based on another field’s contents</a:t>
            </a:r>
          </a:p>
          <a:p>
            <a:pPr marL="519113" lvl="1" indent="-457200">
              <a:spcAft>
                <a:spcPts val="600"/>
              </a:spcAft>
              <a:defRPr/>
            </a:pPr>
            <a:r>
              <a:rPr kumimoji="0" lang="en-US" sz="2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E.g. Require </a:t>
            </a:r>
            <a:r>
              <a:rPr lang="en-US" sz="2800" i="1" dirty="0">
                <a:solidFill>
                  <a:prstClr val="black"/>
                </a:solidFill>
                <a:latin typeface="Calibri" panose="020F0502020204030204"/>
              </a:rPr>
              <a:t>Crop Planting Rate, only w</a:t>
            </a:r>
            <a:r>
              <a:rPr kumimoji="0" lang="en-US" sz="2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hen </a:t>
            </a:r>
            <a:r>
              <a:rPr lang="en-US" sz="2800" i="1" dirty="0">
                <a:solidFill>
                  <a:prstClr val="black"/>
                </a:solidFill>
                <a:latin typeface="Calibri" panose="020F0502020204030204"/>
              </a:rPr>
              <a:t>Planting</a:t>
            </a:r>
            <a:r>
              <a:rPr kumimoji="0" lang="en-US" sz="2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800" i="1" dirty="0">
                <a:solidFill>
                  <a:prstClr val="black"/>
                </a:solidFill>
                <a:latin typeface="Calibri" panose="020F0502020204030204"/>
              </a:rPr>
              <a:t>D</a:t>
            </a:r>
            <a:r>
              <a:rPr kumimoji="0" lang="en-US" sz="2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ate is filled in</a:t>
            </a:r>
          </a:p>
          <a:p>
            <a:pPr marL="61913" lvl="1" indent="0">
              <a:spcAft>
                <a:spcPts val="600"/>
              </a:spcAft>
              <a:buNone/>
              <a:defRPr/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pPr marL="61913" lvl="1" indent="0">
              <a:spcAft>
                <a:spcPts val="600"/>
              </a:spcAft>
              <a:buNone/>
              <a:defRPr/>
            </a:pPr>
            <a:endParaRPr lang="en-US" sz="2800" dirty="0">
              <a:solidFill>
                <a:prstClr val="black"/>
              </a:solidFill>
              <a:latin typeface="Calibri" panose="020F0502020204030204"/>
            </a:endParaRPr>
          </a:p>
          <a:p>
            <a:pPr marL="61913" lvl="1" indent="0">
              <a:spcAft>
                <a:spcPts val="600"/>
              </a:spcAft>
              <a:buNone/>
              <a:defRPr/>
            </a:pPr>
            <a:endParaRPr lang="en-US" sz="2800" dirty="0">
              <a:solidFill>
                <a:prstClr val="black"/>
              </a:solidFill>
              <a:latin typeface="Calibri" panose="020F0502020204030204"/>
            </a:endParaRPr>
          </a:p>
          <a:p>
            <a:pPr marL="61913" lvl="1" indent="0">
              <a:spcAft>
                <a:spcPts val="600"/>
              </a:spcAft>
              <a:buNone/>
              <a:defRPr/>
            </a:pPr>
            <a:endParaRPr lang="en-US" sz="2800" dirty="0">
              <a:solidFill>
                <a:prstClr val="black"/>
              </a:solidFill>
              <a:latin typeface="Calibri" panose="020F0502020204030204"/>
            </a:endParaRPr>
          </a:p>
          <a:p>
            <a:pPr marL="61913" lvl="1" indent="0">
              <a:spcAft>
                <a:spcPts val="600"/>
              </a:spcAft>
              <a:buNone/>
              <a:defRPr/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pPr marL="61913" lvl="1" indent="0">
              <a:spcAft>
                <a:spcPts val="600"/>
              </a:spcAft>
              <a:buNone/>
              <a:defRPr/>
            </a:pPr>
            <a:br>
              <a:rPr lang="en-US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Boost your company’s “global rule set”, to address specific rules for certain trial types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D60B45-DD74-EEED-5158-1614F61360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8587" y="2961687"/>
            <a:ext cx="7494824" cy="26190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084AFC2-B49C-2AF9-8286-BF1FC8FA3EE5}"/>
              </a:ext>
            </a:extLst>
          </p:cNvPr>
          <p:cNvSpPr/>
          <p:nvPr/>
        </p:nvSpPr>
        <p:spPr>
          <a:xfrm>
            <a:off x="11355963" y="5974497"/>
            <a:ext cx="844446" cy="241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7A797A"/>
                </a:solidFill>
              </a:rPr>
              <a:t>1 of 2</a:t>
            </a:r>
          </a:p>
        </p:txBody>
      </p:sp>
    </p:spTree>
    <p:extLst>
      <p:ext uri="{BB962C8B-B14F-4D97-AF65-F5344CB8AC3E}">
        <p14:creationId xmlns:p14="http://schemas.microsoft.com/office/powerpoint/2010/main" val="1554869000"/>
      </p:ext>
    </p:extLst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1BBADD9-012E-4B6F-85B5-421A2A24339E}"/>
              </a:ext>
            </a:extLst>
          </p:cNvPr>
          <p:cNvSpPr/>
          <p:nvPr/>
        </p:nvSpPr>
        <p:spPr>
          <a:xfrm>
            <a:off x="-1" y="0"/>
            <a:ext cx="7755467" cy="121500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Conditional Rules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70D600-CE4C-4D5B-957F-33DB1232D599}"/>
              </a:ext>
            </a:extLst>
          </p:cNvPr>
          <p:cNvSpPr/>
          <p:nvPr/>
        </p:nvSpPr>
        <p:spPr>
          <a:xfrm>
            <a:off x="11399509" y="6616757"/>
            <a:ext cx="844446" cy="241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2022.7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E5FC841-C4EF-4FF8-98E9-D789189036DD}"/>
              </a:ext>
            </a:extLst>
          </p:cNvPr>
          <p:cNvSpPr txBox="1">
            <a:spLocks/>
          </p:cNvSpPr>
          <p:nvPr/>
        </p:nvSpPr>
        <p:spPr>
          <a:xfrm>
            <a:off x="568409" y="1407694"/>
            <a:ext cx="10831100" cy="510138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1913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Condition can be based on multiple fields, or multiple values within single field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EE92AA-9BEF-FB58-2C80-BE48A7A275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197" y="2445147"/>
            <a:ext cx="8809524" cy="36761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0B16075-6E97-A03D-5C50-5F962D445E12}"/>
              </a:ext>
            </a:extLst>
          </p:cNvPr>
          <p:cNvSpPr/>
          <p:nvPr/>
        </p:nvSpPr>
        <p:spPr>
          <a:xfrm>
            <a:off x="11355963" y="5974497"/>
            <a:ext cx="844446" cy="241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7A797A"/>
                </a:solidFill>
              </a:rPr>
              <a:t>2 of 2</a:t>
            </a:r>
          </a:p>
        </p:txBody>
      </p:sp>
    </p:spTree>
    <p:extLst>
      <p:ext uri="{BB962C8B-B14F-4D97-AF65-F5344CB8AC3E}">
        <p14:creationId xmlns:p14="http://schemas.microsoft.com/office/powerpoint/2010/main" val="2727670644"/>
      </p:ext>
    </p:extLst>
  </p:cSld>
  <p:clrMapOvr>
    <a:masterClrMapping/>
  </p:clrMapOvr>
  <p:transition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>
            <a:extLst>
              <a:ext uri="{FF2B5EF4-FFF2-40B4-BE49-F238E27FC236}">
                <a16:creationId xmlns:a16="http://schemas.microsoft.com/office/drawing/2014/main" id="{CB445CAC-2D63-47EE-9835-E0B92AC5E073}"/>
              </a:ext>
            </a:extLst>
          </p:cNvPr>
          <p:cNvSpPr txBox="1">
            <a:spLocks/>
          </p:cNvSpPr>
          <p:nvPr/>
        </p:nvSpPr>
        <p:spPr>
          <a:xfrm>
            <a:off x="385370" y="6397707"/>
            <a:ext cx="5734050" cy="95556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ARM </a:t>
            </a:r>
            <a:r>
              <a:rPr lang="en-US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Powered by GDM Solutions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9F71F7E-B116-47FE-848B-6E9D16836C1B}"/>
              </a:ext>
            </a:extLst>
          </p:cNvPr>
          <p:cNvSpPr/>
          <p:nvPr/>
        </p:nvSpPr>
        <p:spPr>
          <a:xfrm>
            <a:off x="0" y="1780858"/>
            <a:ext cx="12192000" cy="19217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Site Description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0227560-DE7B-45F9-983F-420465B946F4}"/>
              </a:ext>
            </a:extLst>
          </p:cNvPr>
          <p:cNvCxnSpPr>
            <a:cxnSpLocks/>
          </p:cNvCxnSpPr>
          <p:nvPr/>
        </p:nvCxnSpPr>
        <p:spPr>
          <a:xfrm>
            <a:off x="0" y="3702568"/>
            <a:ext cx="12192000" cy="0"/>
          </a:xfrm>
          <a:prstGeom prst="line">
            <a:avLst/>
          </a:prstGeom>
          <a:ln w="2540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6865D0C-8FD2-4105-A509-C59EEB88DFC7}"/>
              </a:ext>
            </a:extLst>
          </p:cNvPr>
          <p:cNvCxnSpPr>
            <a:cxnSpLocks/>
          </p:cNvCxnSpPr>
          <p:nvPr/>
        </p:nvCxnSpPr>
        <p:spPr>
          <a:xfrm>
            <a:off x="-12701" y="3825558"/>
            <a:ext cx="12192000" cy="0"/>
          </a:xfrm>
          <a:prstGeom prst="line">
            <a:avLst/>
          </a:prstGeom>
          <a:ln w="5080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FA35D6A-A81F-461F-AF20-7BD1B0A67C14}"/>
              </a:ext>
            </a:extLst>
          </p:cNvPr>
          <p:cNvCxnSpPr/>
          <p:nvPr/>
        </p:nvCxnSpPr>
        <p:spPr>
          <a:xfrm>
            <a:off x="-12701" y="3568700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1107245"/>
      </p:ext>
    </p:extLst>
  </p:cSld>
  <p:clrMapOvr>
    <a:masterClrMapping/>
  </p:clrMapOvr>
  <p:transition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1BBADD9-012E-4B6F-85B5-421A2A24339E}"/>
              </a:ext>
            </a:extLst>
          </p:cNvPr>
          <p:cNvSpPr/>
          <p:nvPr/>
        </p:nvSpPr>
        <p:spPr>
          <a:xfrm>
            <a:off x="0" y="0"/>
            <a:ext cx="7200900" cy="121500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Application Not Applied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70D600-CE4C-4D5B-957F-33DB1232D599}"/>
              </a:ext>
            </a:extLst>
          </p:cNvPr>
          <p:cNvSpPr/>
          <p:nvPr/>
        </p:nvSpPr>
        <p:spPr>
          <a:xfrm>
            <a:off x="11399509" y="6616757"/>
            <a:ext cx="844446" cy="241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2022.2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E5FC841-C4EF-4FF8-98E9-D789189036DD}"/>
              </a:ext>
            </a:extLst>
          </p:cNvPr>
          <p:cNvSpPr txBox="1">
            <a:spLocks/>
          </p:cNvSpPr>
          <p:nvPr/>
        </p:nvSpPr>
        <p:spPr>
          <a:xfrm>
            <a:off x="568409" y="1535817"/>
            <a:ext cx="10831100" cy="471670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1913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Identify an application that is 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applied</a:t>
            </a:r>
          </a:p>
          <a:p>
            <a:pPr marL="625475" marR="0" lvl="2" indent="-514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Purpose: 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Retain a planned application code, but denote that </a:t>
            </a:r>
            <a:b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was not performed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25475" marR="0" lvl="2" indent="-514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Process: 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Toggle 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NA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button above application</a:t>
            </a:r>
          </a:p>
          <a:p>
            <a:pPr marL="625475" marR="0" lvl="2" indent="-514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7790F1-5EAD-465D-A8D4-F51188A27E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3483" y="3475300"/>
            <a:ext cx="7180952" cy="26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126274"/>
      </p:ext>
    </p:extLst>
  </p:cSld>
  <p:clrMapOvr>
    <a:masterClrMapping/>
  </p:clrMapOvr>
  <p:transition>
    <p:fade thruBlk="1"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59982</TotalTime>
  <Words>1439</Words>
  <Application>Microsoft Office PowerPoint</Application>
  <PresentationFormat>Widescreen</PresentationFormat>
  <Paragraphs>301</Paragraphs>
  <Slides>41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ARM Software</dc:title>
  <dc:creator>Dawn Waterman</dc:creator>
  <cp:lastModifiedBy>Matthew Elsinger</cp:lastModifiedBy>
  <cp:revision>789</cp:revision>
  <dcterms:created xsi:type="dcterms:W3CDTF">2018-07-27T13:23:48Z</dcterms:created>
  <dcterms:modified xsi:type="dcterms:W3CDTF">2022-12-18T23:10:01Z</dcterms:modified>
</cp:coreProperties>
</file>