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67" r:id="rId2"/>
    <p:sldId id="275" r:id="rId3"/>
    <p:sldId id="264" r:id="rId4"/>
    <p:sldId id="260" r:id="rId5"/>
    <p:sldId id="265" r:id="rId6"/>
    <p:sldId id="276" r:id="rId7"/>
    <p:sldId id="277" r:id="rId8"/>
    <p:sldId id="279" r:id="rId9"/>
    <p:sldId id="278" r:id="rId10"/>
    <p:sldId id="280" r:id="rId11"/>
    <p:sldId id="281" r:id="rId12"/>
    <p:sldId id="269" r:id="rId13"/>
    <p:sldId id="268" r:id="rId14"/>
    <p:sldId id="271" r:id="rId15"/>
    <p:sldId id="354" r:id="rId16"/>
    <p:sldId id="270" r:id="rId17"/>
    <p:sldId id="310" r:id="rId18"/>
    <p:sldId id="284" r:id="rId19"/>
    <p:sldId id="342" r:id="rId20"/>
    <p:sldId id="336" r:id="rId21"/>
    <p:sldId id="337" r:id="rId22"/>
    <p:sldId id="338" r:id="rId23"/>
    <p:sldId id="339" r:id="rId24"/>
    <p:sldId id="293" r:id="rId25"/>
    <p:sldId id="348" r:id="rId26"/>
    <p:sldId id="349" r:id="rId27"/>
    <p:sldId id="350" r:id="rId28"/>
    <p:sldId id="290" r:id="rId29"/>
    <p:sldId id="272" r:id="rId30"/>
    <p:sldId id="294" r:id="rId31"/>
    <p:sldId id="295" r:id="rId32"/>
    <p:sldId id="291" r:id="rId33"/>
    <p:sldId id="282" r:id="rId34"/>
    <p:sldId id="283" r:id="rId35"/>
    <p:sldId id="287" r:id="rId36"/>
    <p:sldId id="288" r:id="rId37"/>
    <p:sldId id="346" r:id="rId38"/>
    <p:sldId id="311" r:id="rId39"/>
    <p:sldId id="289" r:id="rId40"/>
    <p:sldId id="297" r:id="rId41"/>
    <p:sldId id="298" r:id="rId42"/>
    <p:sldId id="299" r:id="rId43"/>
    <p:sldId id="300" r:id="rId44"/>
    <p:sldId id="301" r:id="rId45"/>
    <p:sldId id="302" r:id="rId46"/>
    <p:sldId id="309" r:id="rId47"/>
    <p:sldId id="304" r:id="rId48"/>
    <p:sldId id="305" r:id="rId49"/>
    <p:sldId id="306" r:id="rId50"/>
    <p:sldId id="345" r:id="rId51"/>
    <p:sldId id="307" r:id="rId52"/>
    <p:sldId id="308" r:id="rId53"/>
    <p:sldId id="347" r:id="rId54"/>
    <p:sldId id="351" r:id="rId55"/>
    <p:sldId id="353" r:id="rId56"/>
    <p:sldId id="352" r:id="rId57"/>
    <p:sldId id="285" r:id="rId58"/>
    <p:sldId id="340" r:id="rId59"/>
    <p:sldId id="343" r:id="rId60"/>
    <p:sldId id="34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1" autoAdjust="0"/>
    <p:restoredTop sz="82143" autoAdjust="0"/>
  </p:normalViewPr>
  <p:slideViewPr>
    <p:cSldViewPr snapToGrid="0">
      <p:cViewPr varScale="1">
        <p:scale>
          <a:sx n="38" d="100"/>
          <a:sy n="38" d="100"/>
        </p:scale>
        <p:origin x="10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D2560-A2C8-4D3F-9389-8E188F217818}" type="datetimeFigureOut">
              <a:rPr lang="en-US" smtClean="0"/>
              <a:t>1/11/2019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B629C-6775-47B3-8CEF-0BEB5D427721}" type="slidenum">
              <a:rPr lang="en-US" smtClean="0"/>
              <a:t>‹#›</a:t>
            </a:fld>
            <a:endParaRPr lang="en-US"/>
          </a:p>
        </p:txBody>
      </p:sp>
    </p:spTree>
    <p:extLst>
      <p:ext uri="{BB962C8B-B14F-4D97-AF65-F5344CB8AC3E}">
        <p14:creationId xmlns:p14="http://schemas.microsoft.com/office/powerpoint/2010/main" val="267667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of personnel within the room.</a:t>
            </a:r>
          </a:p>
          <a:p>
            <a:endParaRPr lang="en-US" dirty="0"/>
          </a:p>
          <a:p>
            <a:r>
              <a:rPr lang="en-US" dirty="0"/>
              <a:t>Level of experience within the room.</a:t>
            </a:r>
          </a:p>
          <a:p>
            <a:pPr marL="228600" indent="-228600">
              <a:buAutoNum type="arabicPeriod"/>
            </a:pPr>
            <a:r>
              <a:rPr lang="en-US" dirty="0"/>
              <a:t>Never used ARM before</a:t>
            </a:r>
          </a:p>
          <a:p>
            <a:pPr marL="228600" indent="-228600">
              <a:buAutoNum type="arabicPeriod"/>
            </a:pPr>
            <a:r>
              <a:rPr lang="en-US" dirty="0"/>
              <a:t>Less than a year</a:t>
            </a:r>
          </a:p>
          <a:p>
            <a:pPr marL="228600" indent="-228600">
              <a:buAutoNum type="arabicPeriod"/>
            </a:pPr>
            <a:r>
              <a:rPr lang="en-US" dirty="0"/>
              <a:t>1 year or more</a:t>
            </a:r>
          </a:p>
          <a:p>
            <a:pPr marL="228600" indent="-228600">
              <a:buAutoNum type="arabicPeriod"/>
            </a:pPr>
            <a:r>
              <a:rPr lang="en-US" dirty="0"/>
              <a:t>2 years or more</a:t>
            </a:r>
          </a:p>
          <a:p>
            <a:pPr marL="228600" indent="-228600">
              <a:buAutoNum type="arabicPeriod"/>
            </a:pPr>
            <a:r>
              <a:rPr lang="en-US" dirty="0"/>
              <a:t>Up to 5 years</a:t>
            </a:r>
          </a:p>
          <a:p>
            <a:pPr marL="228600" indent="-228600">
              <a:buAutoNum type="arabicPeriod"/>
            </a:pPr>
            <a:r>
              <a:rPr lang="en-US" dirty="0"/>
              <a:t>Up to 10 years</a:t>
            </a:r>
          </a:p>
          <a:p>
            <a:pPr marL="228600" indent="-228600">
              <a:buAutoNum type="arabicPeriod"/>
            </a:pPr>
            <a:r>
              <a:rPr lang="en-US" dirty="0"/>
              <a:t>10 years or more</a:t>
            </a:r>
          </a:p>
          <a:p>
            <a:endParaRPr lang="en-US" dirty="0"/>
          </a:p>
          <a:p>
            <a:r>
              <a:rPr lang="en-US" dirty="0"/>
              <a:t>Who is a returning client from last years presentation?</a:t>
            </a:r>
          </a:p>
          <a:p>
            <a:endParaRPr lang="en-US" dirty="0"/>
          </a:p>
          <a:p>
            <a:r>
              <a:rPr lang="en-US" dirty="0"/>
              <a:t>SD cards – ARM has an integrated backup feature which if used correctly will utilize a backup device which is separate from the hard drive which ARM is installed on.  If you do not have a backup established on the device today, we are willing to provide one as a preferred method to backup your data. We do strongly recommend having a backup.</a:t>
            </a:r>
          </a:p>
        </p:txBody>
      </p:sp>
      <p:sp>
        <p:nvSpPr>
          <p:cNvPr id="4" name="Slide Number Placeholder 3"/>
          <p:cNvSpPr>
            <a:spLocks noGrp="1"/>
          </p:cNvSpPr>
          <p:nvPr>
            <p:ph type="sldNum" sz="quarter" idx="5"/>
          </p:nvPr>
        </p:nvSpPr>
        <p:spPr/>
        <p:txBody>
          <a:bodyPr/>
          <a:lstStyle/>
          <a:p>
            <a:fld id="{5CE53DAB-A43D-4405-BED2-4635204EEA9E}" type="slidenum">
              <a:rPr lang="en-US" smtClean="0"/>
              <a:t>1</a:t>
            </a:fld>
            <a:endParaRPr lang="en-US" dirty="0"/>
          </a:p>
        </p:txBody>
      </p:sp>
    </p:spTree>
    <p:extLst>
      <p:ext uri="{BB962C8B-B14F-4D97-AF65-F5344CB8AC3E}">
        <p14:creationId xmlns:p14="http://schemas.microsoft.com/office/powerpoint/2010/main" val="1467765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tool to easily link aggregate weather data right to the ARM trial. Document the weather prior to the first activity of a trial, current conditions at the time of activity, along with weather after trial completion.</a:t>
            </a:r>
          </a:p>
          <a:p>
            <a:endParaRPr lang="en-US" dirty="0"/>
          </a:p>
        </p:txBody>
      </p:sp>
      <p:sp>
        <p:nvSpPr>
          <p:cNvPr id="4" name="Slide Number Placeholder 3"/>
          <p:cNvSpPr>
            <a:spLocks noGrp="1"/>
          </p:cNvSpPr>
          <p:nvPr>
            <p:ph type="sldNum" sz="quarter" idx="10"/>
          </p:nvPr>
        </p:nvSpPr>
        <p:spPr/>
        <p:txBody>
          <a:bodyPr/>
          <a:lstStyle/>
          <a:p>
            <a:fld id="{5CE53DAB-A43D-4405-BED2-4635204EEA9E}" type="slidenum">
              <a:rPr lang="en-US" smtClean="0"/>
              <a:t>10</a:t>
            </a:fld>
            <a:endParaRPr lang="en-US" dirty="0"/>
          </a:p>
        </p:txBody>
      </p:sp>
    </p:spTree>
    <p:extLst>
      <p:ext uri="{BB962C8B-B14F-4D97-AF65-F5344CB8AC3E}">
        <p14:creationId xmlns:p14="http://schemas.microsoft.com/office/powerpoint/2010/main" val="3117588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 Pulse is here. Quarterly report designed to provide guidance of new features of ARM. So that, you are not using ARM for 6 years not knowing a feature exists.</a:t>
            </a:r>
          </a:p>
          <a:p>
            <a:endParaRPr lang="en-US" dirty="0"/>
          </a:p>
          <a:p>
            <a:r>
              <a:rPr lang="en-US" dirty="0"/>
              <a:t>Please speak up with new feature requests! We listen.</a:t>
            </a:r>
          </a:p>
        </p:txBody>
      </p:sp>
      <p:sp>
        <p:nvSpPr>
          <p:cNvPr id="4" name="Slide Number Placeholder 3"/>
          <p:cNvSpPr>
            <a:spLocks noGrp="1"/>
          </p:cNvSpPr>
          <p:nvPr>
            <p:ph type="sldNum" sz="quarter" idx="10"/>
          </p:nvPr>
        </p:nvSpPr>
        <p:spPr/>
        <p:txBody>
          <a:bodyPr/>
          <a:lstStyle/>
          <a:p>
            <a:fld id="{5CE53DAB-A43D-4405-BED2-4635204EEA9E}" type="slidenum">
              <a:rPr lang="en-US" smtClean="0"/>
              <a:t>11</a:t>
            </a:fld>
            <a:endParaRPr lang="en-US" dirty="0"/>
          </a:p>
        </p:txBody>
      </p:sp>
    </p:spTree>
    <p:extLst>
      <p:ext uri="{BB962C8B-B14F-4D97-AF65-F5344CB8AC3E}">
        <p14:creationId xmlns:p14="http://schemas.microsoft.com/office/powerpoint/2010/main" val="2647290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12</a:t>
            </a:fld>
            <a:endParaRPr lang="en-US" dirty="0"/>
          </a:p>
        </p:txBody>
      </p:sp>
    </p:spTree>
    <p:extLst>
      <p:ext uri="{BB962C8B-B14F-4D97-AF65-F5344CB8AC3E}">
        <p14:creationId xmlns:p14="http://schemas.microsoft.com/office/powerpoint/2010/main" val="120932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E53DAB-A43D-4405-BED2-4635204EEA9E}" type="slidenum">
              <a:rPr lang="en-US" smtClean="0"/>
              <a:t>13</a:t>
            </a:fld>
            <a:endParaRPr lang="en-US" dirty="0"/>
          </a:p>
        </p:txBody>
      </p:sp>
    </p:spTree>
    <p:extLst>
      <p:ext uri="{BB962C8B-B14F-4D97-AF65-F5344CB8AC3E}">
        <p14:creationId xmlns:p14="http://schemas.microsoft.com/office/powerpoint/2010/main" val="611719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Tutorial videos are key. </a:t>
            </a:r>
          </a:p>
        </p:txBody>
      </p:sp>
      <p:sp>
        <p:nvSpPr>
          <p:cNvPr id="4" name="Slide Number Placeholder 3"/>
          <p:cNvSpPr>
            <a:spLocks noGrp="1"/>
          </p:cNvSpPr>
          <p:nvPr>
            <p:ph type="sldNum" sz="quarter" idx="5"/>
          </p:nvPr>
        </p:nvSpPr>
        <p:spPr/>
        <p:txBody>
          <a:bodyPr/>
          <a:lstStyle/>
          <a:p>
            <a:fld id="{5CE53DAB-A43D-4405-BED2-4635204EEA9E}" type="slidenum">
              <a:rPr lang="en-US" smtClean="0"/>
              <a:t>14</a:t>
            </a:fld>
            <a:endParaRPr lang="en-US" dirty="0"/>
          </a:p>
        </p:txBody>
      </p:sp>
    </p:spTree>
    <p:extLst>
      <p:ext uri="{BB962C8B-B14F-4D97-AF65-F5344CB8AC3E}">
        <p14:creationId xmlns:p14="http://schemas.microsoft.com/office/powerpoint/2010/main" val="981053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Tutorial videos are key. </a:t>
            </a:r>
          </a:p>
        </p:txBody>
      </p:sp>
      <p:sp>
        <p:nvSpPr>
          <p:cNvPr id="4" name="Slide Number Placeholder 3"/>
          <p:cNvSpPr>
            <a:spLocks noGrp="1"/>
          </p:cNvSpPr>
          <p:nvPr>
            <p:ph type="sldNum" sz="quarter" idx="5"/>
          </p:nvPr>
        </p:nvSpPr>
        <p:spPr/>
        <p:txBody>
          <a:bodyPr/>
          <a:lstStyle/>
          <a:p>
            <a:fld id="{5CE53DAB-A43D-4405-BED2-4635204EEA9E}" type="slidenum">
              <a:rPr lang="en-US" smtClean="0"/>
              <a:t>15</a:t>
            </a:fld>
            <a:endParaRPr lang="en-US" dirty="0"/>
          </a:p>
        </p:txBody>
      </p:sp>
    </p:spTree>
    <p:extLst>
      <p:ext uri="{BB962C8B-B14F-4D97-AF65-F5344CB8AC3E}">
        <p14:creationId xmlns:p14="http://schemas.microsoft.com/office/powerpoint/2010/main" val="981053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continuously work for the </a:t>
            </a:r>
            <a:r>
              <a:rPr lang="en-US" dirty="0" err="1"/>
              <a:t>AgroChemical</a:t>
            </a:r>
            <a:r>
              <a:rPr lang="en-US" dirty="0"/>
              <a:t> industry making ARM better and to better fit the needs of researchers world-wide. However, we need out client opinions!</a:t>
            </a:r>
          </a:p>
        </p:txBody>
      </p:sp>
      <p:sp>
        <p:nvSpPr>
          <p:cNvPr id="4" name="Slide Number Placeholder 3"/>
          <p:cNvSpPr>
            <a:spLocks noGrp="1"/>
          </p:cNvSpPr>
          <p:nvPr>
            <p:ph type="sldNum" sz="quarter" idx="10"/>
          </p:nvPr>
        </p:nvSpPr>
        <p:spPr/>
        <p:txBody>
          <a:bodyPr/>
          <a:lstStyle/>
          <a:p>
            <a:fld id="{5CE53DAB-A43D-4405-BED2-4635204EEA9E}" type="slidenum">
              <a:rPr lang="en-US" smtClean="0"/>
              <a:t>16</a:t>
            </a:fld>
            <a:endParaRPr lang="en-US" dirty="0"/>
          </a:p>
        </p:txBody>
      </p:sp>
    </p:spTree>
    <p:extLst>
      <p:ext uri="{BB962C8B-B14F-4D97-AF65-F5344CB8AC3E}">
        <p14:creationId xmlns:p14="http://schemas.microsoft.com/office/powerpoint/2010/main" val="394070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Enhancements made in ARM versions after initial 2018 release (versions 2018.2 through 2019.1)</a:t>
            </a:r>
          </a:p>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18</a:t>
            </a:fld>
            <a:endParaRPr lang="en-US" dirty="0"/>
          </a:p>
        </p:txBody>
      </p:sp>
    </p:spTree>
    <p:extLst>
      <p:ext uri="{BB962C8B-B14F-4D97-AF65-F5344CB8AC3E}">
        <p14:creationId xmlns:p14="http://schemas.microsoft.com/office/powerpoint/2010/main" val="3378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strawberry varieties are being tested for yield, and that strawberries are harvested repeatedly at 1 week intervals over 8 weeks. If </a:t>
            </a:r>
            <a:r>
              <a:rPr lang="en-US" b="1" dirty="0"/>
              <a:t>net productivity</a:t>
            </a:r>
            <a:r>
              <a:rPr lang="en-US" dirty="0"/>
              <a:t> is important, then the cumulative yield over 8 weeks might be a sufficient derived measure. Varieties could be compared using a </a:t>
            </a:r>
            <a:r>
              <a:rPr lang="en-US" b="1" dirty="0"/>
              <a:t>standard</a:t>
            </a:r>
            <a:r>
              <a:rPr lang="en-US" dirty="0"/>
              <a:t> </a:t>
            </a:r>
            <a:r>
              <a:rPr lang="en-US" dirty="0" err="1"/>
              <a:t>anova</a:t>
            </a:r>
            <a:r>
              <a:rPr lang="en-US" dirty="0"/>
              <a:t> of the total yield. </a:t>
            </a:r>
          </a:p>
          <a:p>
            <a:r>
              <a:rPr lang="en-US" dirty="0"/>
              <a:t>However, if varieties are to be distinguished as </a:t>
            </a:r>
            <a:r>
              <a:rPr lang="en-US" b="1" dirty="0"/>
              <a:t>early- or late-bearing</a:t>
            </a:r>
            <a:r>
              <a:rPr lang="en-US" dirty="0"/>
              <a:t>, then a repeated measures analysis to </a:t>
            </a:r>
            <a:r>
              <a:rPr lang="en-US" b="1" dirty="0"/>
              <a:t>identify peak harvest intervals</a:t>
            </a:r>
            <a:r>
              <a:rPr lang="en-US" dirty="0"/>
              <a:t> would be appropriate.</a:t>
            </a:r>
          </a:p>
          <a:p>
            <a:endParaRPr lang="en-US" dirty="0"/>
          </a:p>
          <a:p>
            <a:r>
              <a:rPr lang="en-US" dirty="0"/>
              <a:t>#8655</a:t>
            </a:r>
          </a:p>
        </p:txBody>
      </p:sp>
      <p:sp>
        <p:nvSpPr>
          <p:cNvPr id="4" name="Slide Number Placeholder 3"/>
          <p:cNvSpPr>
            <a:spLocks noGrp="1"/>
          </p:cNvSpPr>
          <p:nvPr>
            <p:ph type="sldNum" sz="quarter" idx="5"/>
          </p:nvPr>
        </p:nvSpPr>
        <p:spPr/>
        <p:txBody>
          <a:bodyPr/>
          <a:lstStyle/>
          <a:p>
            <a:fld id="{5CE53DAB-A43D-4405-BED2-4635204EEA9E}" type="slidenum">
              <a:rPr lang="en-US" smtClean="0"/>
              <a:t>20</a:t>
            </a:fld>
            <a:endParaRPr lang="en-US" dirty="0"/>
          </a:p>
        </p:txBody>
      </p:sp>
    </p:spTree>
    <p:extLst>
      <p:ext uri="{BB962C8B-B14F-4D97-AF65-F5344CB8AC3E}">
        <p14:creationId xmlns:p14="http://schemas.microsoft.com/office/powerpoint/2010/main" val="4280770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#8655</a:t>
            </a:r>
          </a:p>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21</a:t>
            </a:fld>
            <a:endParaRPr lang="en-US" dirty="0"/>
          </a:p>
        </p:txBody>
      </p:sp>
    </p:spTree>
    <p:extLst>
      <p:ext uri="{BB962C8B-B14F-4D97-AF65-F5344CB8AC3E}">
        <p14:creationId xmlns:p14="http://schemas.microsoft.com/office/powerpoint/2010/main" val="315571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exist because of companies like you. </a:t>
            </a:r>
          </a:p>
          <a:p>
            <a:endParaRPr lang="en-US" dirty="0"/>
          </a:p>
          <a:p>
            <a:r>
              <a:rPr lang="en-US" dirty="0"/>
              <a:t>We invest in ARM to make sure that we keep a competitive advantage in the market place.</a:t>
            </a:r>
          </a:p>
          <a:p>
            <a:endParaRPr lang="en-US" dirty="0"/>
          </a:p>
          <a:p>
            <a:r>
              <a:rPr lang="en-US" dirty="0"/>
              <a:t>We do this by providing innovative products to facilitate efficient, effective and accurate research. </a:t>
            </a:r>
          </a:p>
          <a:p>
            <a:endParaRPr lang="en-US" dirty="0"/>
          </a:p>
          <a:p>
            <a:r>
              <a:rPr lang="en-US" dirty="0"/>
              <a:t>How, </a:t>
            </a:r>
          </a:p>
          <a:p>
            <a:endParaRPr lang="en-US" dirty="0"/>
          </a:p>
          <a:p>
            <a:r>
              <a:rPr lang="en-US" dirty="0"/>
              <a:t>ARM alone – adopted industry standards </a:t>
            </a:r>
          </a:p>
          <a:p>
            <a:r>
              <a:rPr lang="en-US" dirty="0"/>
              <a:t>ST – ability to summarize complex data across locations</a:t>
            </a:r>
          </a:p>
          <a:p>
            <a:r>
              <a:rPr lang="en-US" dirty="0" err="1"/>
              <a:t>TDCx</a:t>
            </a:r>
            <a:r>
              <a:rPr lang="en-US" dirty="0"/>
              <a:t> – ability to efficiently take notes within the field knowing that ARM had the ability to name and store pictures/plot and data review tools</a:t>
            </a:r>
          </a:p>
          <a:p>
            <a:r>
              <a:rPr lang="en-US" dirty="0"/>
              <a:t>ATD – Enables a structured database to securely store all relevant research data for trial</a:t>
            </a:r>
          </a:p>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a:t>
            </a:fld>
            <a:endParaRPr lang="en-US" dirty="0"/>
          </a:p>
        </p:txBody>
      </p:sp>
    </p:spTree>
    <p:extLst>
      <p:ext uri="{BB962C8B-B14F-4D97-AF65-F5344CB8AC3E}">
        <p14:creationId xmlns:p14="http://schemas.microsoft.com/office/powerpoint/2010/main" val="130116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AUDPC 1 </a:t>
            </a:r>
          </a:p>
          <a:p>
            <a:endParaRPr lang="en-US" dirty="0"/>
          </a:p>
          <a:p>
            <a:r>
              <a:rPr lang="en-US" dirty="0"/>
              <a:t>#8655</a:t>
            </a:r>
          </a:p>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22</a:t>
            </a:fld>
            <a:endParaRPr lang="en-US" dirty="0"/>
          </a:p>
        </p:txBody>
      </p:sp>
    </p:spTree>
    <p:extLst>
      <p:ext uri="{BB962C8B-B14F-4D97-AF65-F5344CB8AC3E}">
        <p14:creationId xmlns:p14="http://schemas.microsoft.com/office/powerpoint/2010/main" val="3145918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#8655</a:t>
            </a:r>
          </a:p>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23</a:t>
            </a:fld>
            <a:endParaRPr lang="en-US" dirty="0"/>
          </a:p>
        </p:txBody>
      </p:sp>
    </p:spTree>
    <p:extLst>
      <p:ext uri="{BB962C8B-B14F-4D97-AF65-F5344CB8AC3E}">
        <p14:creationId xmlns:p14="http://schemas.microsoft.com/office/powerpoint/2010/main" val="1279854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#10492</a:t>
            </a:r>
          </a:p>
        </p:txBody>
      </p:sp>
      <p:sp>
        <p:nvSpPr>
          <p:cNvPr id="4" name="Slide Number Placeholder 3"/>
          <p:cNvSpPr>
            <a:spLocks noGrp="1"/>
          </p:cNvSpPr>
          <p:nvPr>
            <p:ph type="sldNum" sz="quarter" idx="5"/>
          </p:nvPr>
        </p:nvSpPr>
        <p:spPr/>
        <p:txBody>
          <a:bodyPr/>
          <a:lstStyle/>
          <a:p>
            <a:fld id="{5CE53DAB-A43D-4405-BED2-4635204EEA9E}" type="slidenum">
              <a:rPr lang="en-US" smtClean="0"/>
              <a:t>25</a:t>
            </a:fld>
            <a:endParaRPr lang="en-US" dirty="0"/>
          </a:p>
        </p:txBody>
      </p:sp>
    </p:spTree>
    <p:extLst>
      <p:ext uri="{BB962C8B-B14F-4D97-AF65-F5344CB8AC3E}">
        <p14:creationId xmlns:p14="http://schemas.microsoft.com/office/powerpoint/2010/main" val="310157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#10492</a:t>
            </a:r>
          </a:p>
        </p:txBody>
      </p:sp>
      <p:sp>
        <p:nvSpPr>
          <p:cNvPr id="4" name="Slide Number Placeholder 3"/>
          <p:cNvSpPr>
            <a:spLocks noGrp="1"/>
          </p:cNvSpPr>
          <p:nvPr>
            <p:ph type="sldNum" sz="quarter" idx="5"/>
          </p:nvPr>
        </p:nvSpPr>
        <p:spPr/>
        <p:txBody>
          <a:bodyPr/>
          <a:lstStyle/>
          <a:p>
            <a:fld id="{5CE53DAB-A43D-4405-BED2-4635204EEA9E}" type="slidenum">
              <a:rPr lang="en-US" smtClean="0"/>
              <a:t>26</a:t>
            </a:fld>
            <a:endParaRPr lang="en-US" dirty="0"/>
          </a:p>
        </p:txBody>
      </p:sp>
    </p:spTree>
    <p:extLst>
      <p:ext uri="{BB962C8B-B14F-4D97-AF65-F5344CB8AC3E}">
        <p14:creationId xmlns:p14="http://schemas.microsoft.com/office/powerpoint/2010/main" val="2230086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27</a:t>
            </a:fld>
            <a:endParaRPr lang="en-US" dirty="0"/>
          </a:p>
        </p:txBody>
      </p:sp>
    </p:spTree>
    <p:extLst>
      <p:ext uri="{BB962C8B-B14F-4D97-AF65-F5344CB8AC3E}">
        <p14:creationId xmlns:p14="http://schemas.microsoft.com/office/powerpoint/2010/main" val="1976102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new Protocol &gt; </a:t>
            </a:r>
          </a:p>
          <a:p>
            <a:endParaRPr lang="en-US" dirty="0"/>
          </a:p>
          <a:p>
            <a:r>
              <a:rPr lang="en-US" dirty="0"/>
              <a:t>Why?: Replaces </a:t>
            </a:r>
            <a:r>
              <a:rPr lang="en-US"/>
              <a:t>the "Save As" </a:t>
            </a:r>
            <a:r>
              <a:rPr lang="en-US" dirty="0"/>
              <a:t>(Matt helps with the issues resulting from Save As). Tailors the information requested to duplicate from previous trial/protocol. Time efficiency, less chance of errors.</a:t>
            </a:r>
          </a:p>
          <a:p>
            <a:endParaRPr lang="en-US" dirty="0"/>
          </a:p>
          <a:p>
            <a:r>
              <a:rPr lang="en-US" dirty="0"/>
              <a:t>What is new with merge?</a:t>
            </a:r>
          </a:p>
          <a:p>
            <a:endParaRPr lang="en-US" dirty="0"/>
          </a:p>
          <a:p>
            <a:r>
              <a:rPr lang="en-US" dirty="0"/>
              <a:t>If I am merging information from a study that I did not create, I do not have the option to decline the study rules. The option will be grayed out. This eliminates researchers from merging all information from a protocol/trial and alleviating the requirements of the study rules from the protocol owner.</a:t>
            </a:r>
          </a:p>
          <a:p>
            <a:endParaRPr lang="en-US" dirty="0"/>
          </a:p>
          <a:p>
            <a:r>
              <a:rPr lang="en-US" dirty="0"/>
              <a:t>Option also allows the owner of the protocol/trial data of interest to decide whether or not to bring in the Study rules for the selected sections. This gives flexibility of researchers within the same company to use the merge feature.</a:t>
            </a:r>
          </a:p>
          <a:p>
            <a:endParaRPr lang="en-US" dirty="0"/>
          </a:p>
          <a:p>
            <a:r>
              <a:rPr lang="en-US" dirty="0"/>
              <a:t>#10522</a:t>
            </a:r>
          </a:p>
        </p:txBody>
      </p:sp>
      <p:sp>
        <p:nvSpPr>
          <p:cNvPr id="4" name="Slide Number Placeholder 3"/>
          <p:cNvSpPr>
            <a:spLocks noGrp="1"/>
          </p:cNvSpPr>
          <p:nvPr>
            <p:ph type="sldNum" sz="quarter" idx="5"/>
          </p:nvPr>
        </p:nvSpPr>
        <p:spPr/>
        <p:txBody>
          <a:bodyPr/>
          <a:lstStyle/>
          <a:p>
            <a:fld id="{5CE53DAB-A43D-4405-BED2-4635204EEA9E}" type="slidenum">
              <a:rPr lang="en-US" smtClean="0"/>
              <a:t>28</a:t>
            </a:fld>
            <a:endParaRPr lang="en-US" dirty="0"/>
          </a:p>
        </p:txBody>
      </p:sp>
    </p:spTree>
    <p:extLst>
      <p:ext uri="{BB962C8B-B14F-4D97-AF65-F5344CB8AC3E}">
        <p14:creationId xmlns:p14="http://schemas.microsoft.com/office/powerpoint/2010/main" val="619164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merging specific sections of a protocol/trial (protocol/site descriptions) the study rules associated with the specific sections that were selected will only merge. </a:t>
            </a:r>
          </a:p>
          <a:p>
            <a:endParaRPr lang="en-US" dirty="0"/>
          </a:p>
          <a:p>
            <a:r>
              <a:rPr lang="en-US" dirty="0"/>
              <a:t>Flexibility with selecting rules associated with specific sections within the Protocol/Site Description editor.</a:t>
            </a:r>
          </a:p>
          <a:p>
            <a:endParaRPr lang="en-US" dirty="0"/>
          </a:p>
          <a:p>
            <a:r>
              <a:rPr lang="en-US" dirty="0"/>
              <a:t>#10522</a:t>
            </a:r>
          </a:p>
        </p:txBody>
      </p:sp>
      <p:sp>
        <p:nvSpPr>
          <p:cNvPr id="4" name="Slide Number Placeholder 3"/>
          <p:cNvSpPr>
            <a:spLocks noGrp="1"/>
          </p:cNvSpPr>
          <p:nvPr>
            <p:ph type="sldNum" sz="quarter" idx="5"/>
          </p:nvPr>
        </p:nvSpPr>
        <p:spPr/>
        <p:txBody>
          <a:bodyPr/>
          <a:lstStyle/>
          <a:p>
            <a:fld id="{5CE53DAB-A43D-4405-BED2-4635204EEA9E}" type="slidenum">
              <a:rPr lang="en-US" smtClean="0"/>
              <a:t>29</a:t>
            </a:fld>
            <a:endParaRPr lang="en-US" dirty="0"/>
          </a:p>
        </p:txBody>
      </p:sp>
    </p:spTree>
    <p:extLst>
      <p:ext uri="{BB962C8B-B14F-4D97-AF65-F5344CB8AC3E}">
        <p14:creationId xmlns:p14="http://schemas.microsoft.com/office/powerpoint/2010/main" val="477416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t>
            </a:r>
            <a:r>
              <a:rPr lang="en-US"/>
              <a:t>the "Send To function" </a:t>
            </a:r>
            <a:r>
              <a:rPr lang="en-US" dirty="0"/>
              <a:t>ARM will now guide the researcher to the specific study rules not satisfied. While clicking </a:t>
            </a:r>
            <a:r>
              <a:rPr lang="en-US"/>
              <a:t>the "Validate" </a:t>
            </a:r>
            <a:r>
              <a:rPr lang="en-US" dirty="0"/>
              <a:t>shortcut menu icon, it states the study rule which is not satisfied.</a:t>
            </a:r>
          </a:p>
          <a:p>
            <a:endParaRPr lang="en-US" dirty="0"/>
          </a:p>
          <a:p>
            <a:r>
              <a:rPr lang="en-US" dirty="0"/>
              <a:t>Researcher now has the ability to easily find the affected study rules quickly to either alter or remove the rule.</a:t>
            </a:r>
          </a:p>
          <a:p>
            <a:endParaRPr lang="en-US" dirty="0"/>
          </a:p>
          <a:p>
            <a:r>
              <a:rPr lang="en-US" dirty="0"/>
              <a:t>Study rules are set to help alleviate embarrassment aids with attention to detail during the busy research season. Brings awareness to what is missing. Study rules add value to the researcher.</a:t>
            </a:r>
          </a:p>
          <a:p>
            <a:endParaRPr lang="en-US" dirty="0"/>
          </a:p>
          <a:p>
            <a:r>
              <a:rPr lang="en-US" dirty="0"/>
              <a:t>#10446</a:t>
            </a:r>
          </a:p>
        </p:txBody>
      </p:sp>
      <p:sp>
        <p:nvSpPr>
          <p:cNvPr id="4" name="Slide Number Placeholder 3"/>
          <p:cNvSpPr>
            <a:spLocks noGrp="1"/>
          </p:cNvSpPr>
          <p:nvPr>
            <p:ph type="sldNum" sz="quarter" idx="5"/>
          </p:nvPr>
        </p:nvSpPr>
        <p:spPr/>
        <p:txBody>
          <a:bodyPr/>
          <a:lstStyle/>
          <a:p>
            <a:fld id="{5CE53DAB-A43D-4405-BED2-4635204EEA9E}" type="slidenum">
              <a:rPr lang="en-US" smtClean="0"/>
              <a:t>30</a:t>
            </a:fld>
            <a:endParaRPr lang="en-US" dirty="0"/>
          </a:p>
        </p:txBody>
      </p:sp>
    </p:spTree>
    <p:extLst>
      <p:ext uri="{BB962C8B-B14F-4D97-AF65-F5344CB8AC3E}">
        <p14:creationId xmlns:p14="http://schemas.microsoft.com/office/powerpoint/2010/main" val="2457266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benefit our clients? Gives the awareness of how the rule has been introduced. </a:t>
            </a:r>
          </a:p>
          <a:p>
            <a:endParaRPr lang="en-US" dirty="0"/>
          </a:p>
          <a:p>
            <a:r>
              <a:rPr lang="en-US" dirty="0"/>
              <a:t>May come to light after a validation fails, maybe loaded the wrong set? Maybe find documentation as to why that is important within that set.  </a:t>
            </a:r>
          </a:p>
          <a:p>
            <a:endParaRPr lang="en-US" dirty="0"/>
          </a:p>
          <a:p>
            <a:r>
              <a:rPr lang="en-US" dirty="0"/>
              <a:t>#10451</a:t>
            </a:r>
          </a:p>
        </p:txBody>
      </p:sp>
      <p:sp>
        <p:nvSpPr>
          <p:cNvPr id="4" name="Slide Number Placeholder 3"/>
          <p:cNvSpPr>
            <a:spLocks noGrp="1"/>
          </p:cNvSpPr>
          <p:nvPr>
            <p:ph type="sldNum" sz="quarter" idx="5"/>
          </p:nvPr>
        </p:nvSpPr>
        <p:spPr/>
        <p:txBody>
          <a:bodyPr/>
          <a:lstStyle/>
          <a:p>
            <a:fld id="{5CE53DAB-A43D-4405-BED2-4635204EEA9E}" type="slidenum">
              <a:rPr lang="en-US" smtClean="0"/>
              <a:t>31</a:t>
            </a:fld>
            <a:endParaRPr lang="en-US" dirty="0"/>
          </a:p>
        </p:txBody>
      </p:sp>
    </p:spTree>
    <p:extLst>
      <p:ext uri="{BB962C8B-B14F-4D97-AF65-F5344CB8AC3E}">
        <p14:creationId xmlns:p14="http://schemas.microsoft.com/office/powerpoint/2010/main" val="1430162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annoying to users when they would create a new protocol and want to bring in the treatments through the use of </a:t>
            </a:r>
            <a:r>
              <a:rPr lang="en-US"/>
              <a:t>the "Merge" </a:t>
            </a:r>
            <a:r>
              <a:rPr lang="en-US" dirty="0"/>
              <a:t>feature,  but would leave a blank treatment #1 and then would have to delete the treatment and renumber the treatments.</a:t>
            </a:r>
          </a:p>
          <a:p>
            <a:endParaRPr lang="en-US" dirty="0"/>
          </a:p>
          <a:p>
            <a:r>
              <a:rPr lang="en-US" dirty="0"/>
              <a:t>Create a new protocol.</a:t>
            </a:r>
          </a:p>
          <a:p>
            <a:endParaRPr lang="en-US" dirty="0"/>
          </a:p>
          <a:p>
            <a:r>
              <a:rPr lang="en-US" dirty="0"/>
              <a:t>Merge from Study, click add treatments, the empty treatment number one now is replaced.</a:t>
            </a:r>
          </a:p>
          <a:p>
            <a:endParaRPr lang="en-US" dirty="0"/>
          </a:p>
          <a:p>
            <a:pPr defTabSz="942289">
              <a:defRPr/>
            </a:pPr>
            <a:r>
              <a:rPr lang="en-US" dirty="0"/>
              <a:t>#10261</a:t>
            </a:r>
          </a:p>
        </p:txBody>
      </p:sp>
      <p:sp>
        <p:nvSpPr>
          <p:cNvPr id="4" name="Slide Number Placeholder 3"/>
          <p:cNvSpPr>
            <a:spLocks noGrp="1"/>
          </p:cNvSpPr>
          <p:nvPr>
            <p:ph type="sldNum" sz="quarter" idx="5"/>
          </p:nvPr>
        </p:nvSpPr>
        <p:spPr/>
        <p:txBody>
          <a:bodyPr/>
          <a:lstStyle/>
          <a:p>
            <a:fld id="{5CE53DAB-A43D-4405-BED2-4635204EEA9E}" type="slidenum">
              <a:rPr lang="en-US" smtClean="0"/>
              <a:t>33</a:t>
            </a:fld>
            <a:endParaRPr lang="en-US" dirty="0"/>
          </a:p>
        </p:txBody>
      </p:sp>
    </p:spTree>
    <p:extLst>
      <p:ext uri="{BB962C8B-B14F-4D97-AF65-F5344CB8AC3E}">
        <p14:creationId xmlns:p14="http://schemas.microsoft.com/office/powerpoint/2010/main" val="2241244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growing!!</a:t>
            </a:r>
          </a:p>
          <a:p>
            <a:endParaRPr lang="en-US" dirty="0"/>
          </a:p>
          <a:p>
            <a:r>
              <a:rPr lang="en-US" dirty="0"/>
              <a:t>We see increasing demand within Asia and South America.</a:t>
            </a:r>
          </a:p>
          <a:p>
            <a:endParaRPr lang="en-US" dirty="0"/>
          </a:p>
          <a:p>
            <a:r>
              <a:rPr lang="en-US" dirty="0"/>
              <a:t>Along with increased momentum with ST especially within Europe.</a:t>
            </a:r>
          </a:p>
          <a:p>
            <a:endParaRPr lang="en-US" dirty="0"/>
          </a:p>
          <a:p>
            <a:r>
              <a:rPr lang="en-US" dirty="0"/>
              <a:t>Also, a large push towards ATD as of late. I believe with the mergers, companies are understanding the value of real-time data and the ability to easily share results.</a:t>
            </a:r>
          </a:p>
        </p:txBody>
      </p:sp>
      <p:sp>
        <p:nvSpPr>
          <p:cNvPr id="4" name="Slide Number Placeholder 3"/>
          <p:cNvSpPr>
            <a:spLocks noGrp="1"/>
          </p:cNvSpPr>
          <p:nvPr>
            <p:ph type="sldNum" sz="quarter" idx="5"/>
          </p:nvPr>
        </p:nvSpPr>
        <p:spPr/>
        <p:txBody>
          <a:bodyPr/>
          <a:lstStyle/>
          <a:p>
            <a:fld id="{5CE53DAB-A43D-4405-BED2-4635204EEA9E}" type="slidenum">
              <a:rPr lang="en-US" smtClean="0"/>
              <a:t>3</a:t>
            </a:fld>
            <a:endParaRPr lang="en-US" dirty="0"/>
          </a:p>
        </p:txBody>
      </p:sp>
    </p:spTree>
    <p:extLst>
      <p:ext uri="{BB962C8B-B14F-4D97-AF65-F5344CB8AC3E}">
        <p14:creationId xmlns:p14="http://schemas.microsoft.com/office/powerpoint/2010/main" val="4292860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a trial and import weather data.</a:t>
            </a:r>
          </a:p>
          <a:p>
            <a:endParaRPr lang="en-US" dirty="0"/>
          </a:p>
          <a:p>
            <a:r>
              <a:rPr lang="en-US" dirty="0"/>
              <a:t>This is a small enhancement for those using weather and felt uncomfortable when importing a large number of days of weather. This states what is occurring within ARM. What if the connection is poor? Hotels?</a:t>
            </a:r>
          </a:p>
          <a:p>
            <a:endParaRPr lang="en-US" dirty="0"/>
          </a:p>
          <a:p>
            <a:r>
              <a:rPr lang="en-US" dirty="0"/>
              <a:t>This gives assurance that the software is continuing to work and making progress.</a:t>
            </a:r>
          </a:p>
          <a:p>
            <a:endParaRPr lang="en-US" dirty="0"/>
          </a:p>
          <a:p>
            <a:r>
              <a:rPr lang="en-US" dirty="0"/>
              <a:t>#10281</a:t>
            </a:r>
          </a:p>
        </p:txBody>
      </p:sp>
      <p:sp>
        <p:nvSpPr>
          <p:cNvPr id="4" name="Slide Number Placeholder 3"/>
          <p:cNvSpPr>
            <a:spLocks noGrp="1"/>
          </p:cNvSpPr>
          <p:nvPr>
            <p:ph type="sldNum" sz="quarter" idx="5"/>
          </p:nvPr>
        </p:nvSpPr>
        <p:spPr/>
        <p:txBody>
          <a:bodyPr/>
          <a:lstStyle/>
          <a:p>
            <a:fld id="{5CE53DAB-A43D-4405-BED2-4635204EEA9E}" type="slidenum">
              <a:rPr lang="en-US" smtClean="0"/>
              <a:t>34</a:t>
            </a:fld>
            <a:endParaRPr lang="en-US" dirty="0"/>
          </a:p>
        </p:txBody>
      </p:sp>
    </p:spTree>
    <p:extLst>
      <p:ext uri="{BB962C8B-B14F-4D97-AF65-F5344CB8AC3E}">
        <p14:creationId xmlns:p14="http://schemas.microsoft.com/office/powerpoint/2010/main" val="3311615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Needed to satisfy the weather import to align specific time documentation for applications.</a:t>
            </a:r>
          </a:p>
          <a:p>
            <a:endParaRPr lang="en-US" dirty="0"/>
          </a:p>
          <a:p>
            <a:r>
              <a:rPr lang="en-US" dirty="0"/>
              <a:t>Go to Settings &gt; General tab to set.</a:t>
            </a:r>
          </a:p>
          <a:p>
            <a:pPr defTabSz="942289">
              <a:defRPr/>
            </a:pPr>
            <a:r>
              <a:rPr lang="en-US" b="1" dirty="0"/>
              <a:t>Trial location time zone </a:t>
            </a:r>
            <a:r>
              <a:rPr lang="en-US" dirty="0"/>
              <a:t>added to Settings &gt; General tab. Also connects with Weather Import dialog.</a:t>
            </a:r>
          </a:p>
          <a:p>
            <a:endParaRPr lang="en-US" dirty="0"/>
          </a:p>
          <a:p>
            <a:endParaRPr lang="en-US" dirty="0"/>
          </a:p>
          <a:p>
            <a:pPr defTabSz="942289">
              <a:defRPr/>
            </a:pPr>
            <a:r>
              <a:rPr lang="en-US" dirty="0"/>
              <a:t>If weather data is brought in at the time of application, we needed to align the time zones to the API weather data.</a:t>
            </a:r>
          </a:p>
          <a:p>
            <a:endParaRPr lang="en-US" dirty="0"/>
          </a:p>
          <a:p>
            <a:endParaRPr lang="en-US" dirty="0"/>
          </a:p>
          <a:p>
            <a:r>
              <a:rPr lang="en-US" dirty="0"/>
              <a:t>#10296</a:t>
            </a:r>
          </a:p>
        </p:txBody>
      </p:sp>
      <p:sp>
        <p:nvSpPr>
          <p:cNvPr id="4" name="Slide Number Placeholder 3"/>
          <p:cNvSpPr>
            <a:spLocks noGrp="1"/>
          </p:cNvSpPr>
          <p:nvPr>
            <p:ph type="sldNum" sz="quarter" idx="5"/>
          </p:nvPr>
        </p:nvSpPr>
        <p:spPr/>
        <p:txBody>
          <a:bodyPr/>
          <a:lstStyle/>
          <a:p>
            <a:fld id="{5CE53DAB-A43D-4405-BED2-4635204EEA9E}" type="slidenum">
              <a:rPr lang="en-US" smtClean="0"/>
              <a:t>36</a:t>
            </a:fld>
            <a:endParaRPr lang="en-US" dirty="0"/>
          </a:p>
        </p:txBody>
      </p:sp>
    </p:spTree>
    <p:extLst>
      <p:ext uri="{BB962C8B-B14F-4D97-AF65-F5344CB8AC3E}">
        <p14:creationId xmlns:p14="http://schemas.microsoft.com/office/powerpoint/2010/main" val="437479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the phrasing was confusing, and nobody refers to that space in the field as a "buffer". The term "alley" is much more widely used.</a:t>
            </a:r>
          </a:p>
          <a:p>
            <a:r>
              <a:rPr lang="en-US" dirty="0"/>
              <a:t>#10663</a:t>
            </a:r>
          </a:p>
        </p:txBody>
      </p:sp>
      <p:sp>
        <p:nvSpPr>
          <p:cNvPr id="4" name="Slide Number Placeholder 3"/>
          <p:cNvSpPr>
            <a:spLocks noGrp="1"/>
          </p:cNvSpPr>
          <p:nvPr>
            <p:ph type="sldNum" sz="quarter" idx="5"/>
          </p:nvPr>
        </p:nvSpPr>
        <p:spPr/>
        <p:txBody>
          <a:bodyPr/>
          <a:lstStyle/>
          <a:p>
            <a:fld id="{5CE53DAB-A43D-4405-BED2-4635204EEA9E}" type="slidenum">
              <a:rPr lang="en-US" smtClean="0"/>
              <a:t>37</a:t>
            </a:fld>
            <a:endParaRPr lang="en-US" dirty="0"/>
          </a:p>
        </p:txBody>
      </p:sp>
    </p:spTree>
    <p:extLst>
      <p:ext uri="{BB962C8B-B14F-4D97-AF65-F5344CB8AC3E}">
        <p14:creationId xmlns:p14="http://schemas.microsoft.com/office/powerpoint/2010/main" val="4136814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 </a:t>
            </a:r>
            <a:r>
              <a:rPr lang="en-US" dirty="0"/>
              <a:t>was always an option for </a:t>
            </a:r>
            <a:r>
              <a:rPr lang="en-US"/>
              <a:t>the "Mix size unit" </a:t>
            </a:r>
            <a:r>
              <a:rPr lang="en-US" dirty="0"/>
              <a:t>but was not available for </a:t>
            </a:r>
            <a:r>
              <a:rPr lang="en-US"/>
              <a:t>the "Overage". </a:t>
            </a:r>
            <a:r>
              <a:rPr lang="en-US" dirty="0"/>
              <a:t>Now is an option for </a:t>
            </a:r>
            <a:r>
              <a:rPr lang="en-US"/>
              <a:t>the "Overage". </a:t>
            </a:r>
            <a:r>
              <a:rPr lang="en-US" dirty="0"/>
              <a:t>Some equipment requires a fixed size of 2 liters prior to development, this would need to be listed as 2000 ML, now can display as 2 L.</a:t>
            </a:r>
          </a:p>
          <a:p>
            <a:endParaRPr lang="en-US" dirty="0"/>
          </a:p>
          <a:p>
            <a:r>
              <a:rPr lang="en-US" dirty="0"/>
              <a:t>#10459</a:t>
            </a:r>
          </a:p>
        </p:txBody>
      </p:sp>
      <p:sp>
        <p:nvSpPr>
          <p:cNvPr id="4" name="Slide Number Placeholder 3"/>
          <p:cNvSpPr>
            <a:spLocks noGrp="1"/>
          </p:cNvSpPr>
          <p:nvPr>
            <p:ph type="sldNum" sz="quarter" idx="5"/>
          </p:nvPr>
        </p:nvSpPr>
        <p:spPr/>
        <p:txBody>
          <a:bodyPr/>
          <a:lstStyle/>
          <a:p>
            <a:fld id="{5CE53DAB-A43D-4405-BED2-4635204EEA9E}" type="slidenum">
              <a:rPr lang="en-US" smtClean="0"/>
              <a:t>38</a:t>
            </a:fld>
            <a:endParaRPr lang="en-US" dirty="0"/>
          </a:p>
        </p:txBody>
      </p:sp>
    </p:spTree>
    <p:extLst>
      <p:ext uri="{BB962C8B-B14F-4D97-AF65-F5344CB8AC3E}">
        <p14:creationId xmlns:p14="http://schemas.microsoft.com/office/powerpoint/2010/main" val="2761439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This brings consistency to the choice of unit whether you are in the Treatments editor</a:t>
            </a:r>
          </a:p>
          <a:p>
            <a:endParaRPr lang="en-US" dirty="0"/>
          </a:p>
          <a:p>
            <a:r>
              <a:rPr lang="en-US" dirty="0"/>
              <a:t>The Units for Mix Size unit were only a combo box, now is a Master list.</a:t>
            </a:r>
          </a:p>
          <a:p>
            <a:endParaRPr lang="en-US" dirty="0"/>
          </a:p>
          <a:p>
            <a:r>
              <a:rPr lang="en-US" dirty="0"/>
              <a:t>Moved </a:t>
            </a:r>
            <a:r>
              <a:rPr lang="en-US"/>
              <a:t>from "liters" to "L" </a:t>
            </a:r>
            <a:r>
              <a:rPr lang="en-US" dirty="0"/>
              <a:t>to add consistency of presenting units.</a:t>
            </a:r>
          </a:p>
          <a:p>
            <a:endParaRPr lang="en-US" dirty="0"/>
          </a:p>
          <a:p>
            <a:r>
              <a:rPr lang="en-US" dirty="0"/>
              <a:t>#10180</a:t>
            </a:r>
          </a:p>
        </p:txBody>
      </p:sp>
      <p:sp>
        <p:nvSpPr>
          <p:cNvPr id="4" name="Slide Number Placeholder 3"/>
          <p:cNvSpPr>
            <a:spLocks noGrp="1"/>
          </p:cNvSpPr>
          <p:nvPr>
            <p:ph type="sldNum" sz="quarter" idx="5"/>
          </p:nvPr>
        </p:nvSpPr>
        <p:spPr/>
        <p:txBody>
          <a:bodyPr/>
          <a:lstStyle/>
          <a:p>
            <a:fld id="{5CE53DAB-A43D-4405-BED2-4635204EEA9E}" type="slidenum">
              <a:rPr lang="en-US" smtClean="0"/>
              <a:t>39</a:t>
            </a:fld>
            <a:endParaRPr lang="en-US" dirty="0"/>
          </a:p>
        </p:txBody>
      </p:sp>
    </p:spTree>
    <p:extLst>
      <p:ext uri="{BB962C8B-B14F-4D97-AF65-F5344CB8AC3E}">
        <p14:creationId xmlns:p14="http://schemas.microsoft.com/office/powerpoint/2010/main" val="924617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read only. </a:t>
            </a:r>
          </a:p>
          <a:p>
            <a:endParaRPr lang="en-US" dirty="0"/>
          </a:p>
          <a:p>
            <a:r>
              <a:rPr lang="en-US" dirty="0"/>
              <a:t>After adding a Crop/Pest then it will add it after selecting either a Crop/Pest. This will disappear if the repeating crop/pest section is deleted. The date will also update if there is a change to either the crop/pest.</a:t>
            </a:r>
          </a:p>
          <a:p>
            <a:endParaRPr lang="en-US" dirty="0"/>
          </a:p>
          <a:p>
            <a:r>
              <a:rPr lang="en-US" dirty="0"/>
              <a:t>Implemented at the request of sponsors, to see when the trialist entered relevant information. This is documentation so that sponsors understand when data has been entered and have the ability to understand those CRO's who enter timely data throughout the season. Sponsors prefer data to be entered at the time so that accuracy is achieved as research is very expensive.</a:t>
            </a:r>
          </a:p>
          <a:p>
            <a:endParaRPr lang="en-US" dirty="0"/>
          </a:p>
          <a:p>
            <a:r>
              <a:rPr lang="en-US" dirty="0"/>
              <a:t>#10407</a:t>
            </a:r>
          </a:p>
        </p:txBody>
      </p:sp>
      <p:sp>
        <p:nvSpPr>
          <p:cNvPr id="4" name="Slide Number Placeholder 3"/>
          <p:cNvSpPr>
            <a:spLocks noGrp="1"/>
          </p:cNvSpPr>
          <p:nvPr>
            <p:ph type="sldNum" sz="quarter" idx="5"/>
          </p:nvPr>
        </p:nvSpPr>
        <p:spPr/>
        <p:txBody>
          <a:bodyPr/>
          <a:lstStyle/>
          <a:p>
            <a:fld id="{5CE53DAB-A43D-4405-BED2-4635204EEA9E}" type="slidenum">
              <a:rPr lang="en-US" smtClean="0"/>
              <a:t>41</a:t>
            </a:fld>
            <a:endParaRPr lang="en-US" dirty="0"/>
          </a:p>
        </p:txBody>
      </p:sp>
    </p:spTree>
    <p:extLst>
      <p:ext uri="{BB962C8B-B14F-4D97-AF65-F5344CB8AC3E}">
        <p14:creationId xmlns:p14="http://schemas.microsoft.com/office/powerpoint/2010/main" val="463596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discussion as previous slide but now applies to the Application tab and Assessment data columns.</a:t>
            </a:r>
          </a:p>
          <a:p>
            <a:endParaRPr lang="en-US" dirty="0"/>
          </a:p>
          <a:p>
            <a:r>
              <a:rPr lang="en-US" dirty="0"/>
              <a:t>#10407</a:t>
            </a:r>
          </a:p>
        </p:txBody>
      </p:sp>
      <p:sp>
        <p:nvSpPr>
          <p:cNvPr id="4" name="Slide Number Placeholder 3"/>
          <p:cNvSpPr>
            <a:spLocks noGrp="1"/>
          </p:cNvSpPr>
          <p:nvPr>
            <p:ph type="sldNum" sz="quarter" idx="5"/>
          </p:nvPr>
        </p:nvSpPr>
        <p:spPr/>
        <p:txBody>
          <a:bodyPr/>
          <a:lstStyle/>
          <a:p>
            <a:fld id="{5CE53DAB-A43D-4405-BED2-4635204EEA9E}" type="slidenum">
              <a:rPr lang="en-US" smtClean="0"/>
              <a:t>42</a:t>
            </a:fld>
            <a:endParaRPr lang="en-US" dirty="0"/>
          </a:p>
        </p:txBody>
      </p:sp>
    </p:spTree>
    <p:extLst>
      <p:ext uri="{BB962C8B-B14F-4D97-AF65-F5344CB8AC3E}">
        <p14:creationId xmlns:p14="http://schemas.microsoft.com/office/powerpoint/2010/main" val="2515558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Preserves the format of the information presented from the original protocol (keeps the look). Have the ability to look more professional during the printing and presentation of the final results of the trial.</a:t>
            </a:r>
          </a:p>
          <a:p>
            <a:endParaRPr lang="en-US" dirty="0"/>
          </a:p>
          <a:p>
            <a:r>
              <a:rPr lang="en-US" dirty="0"/>
              <a:t>Also, changed the name of the description tab </a:t>
            </a:r>
            <a:r>
              <a:rPr lang="en-US"/>
              <a:t>to "Protocol Instructions" from "Protocol Comments"</a:t>
            </a:r>
            <a:endParaRPr lang="en-US" dirty="0"/>
          </a:p>
          <a:p>
            <a:endParaRPr lang="en-US" dirty="0"/>
          </a:p>
          <a:p>
            <a:r>
              <a:rPr lang="en-US" dirty="0"/>
              <a:t>#10375</a:t>
            </a:r>
          </a:p>
        </p:txBody>
      </p:sp>
      <p:sp>
        <p:nvSpPr>
          <p:cNvPr id="4" name="Slide Number Placeholder 3"/>
          <p:cNvSpPr>
            <a:spLocks noGrp="1"/>
          </p:cNvSpPr>
          <p:nvPr>
            <p:ph type="sldNum" sz="quarter" idx="5"/>
          </p:nvPr>
        </p:nvSpPr>
        <p:spPr/>
        <p:txBody>
          <a:bodyPr/>
          <a:lstStyle/>
          <a:p>
            <a:fld id="{5CE53DAB-A43D-4405-BED2-4635204EEA9E}" type="slidenum">
              <a:rPr lang="en-US" smtClean="0"/>
              <a:t>43</a:t>
            </a:fld>
            <a:endParaRPr lang="en-US" dirty="0"/>
          </a:p>
        </p:txBody>
      </p:sp>
    </p:spTree>
    <p:extLst>
      <p:ext uri="{BB962C8B-B14F-4D97-AF65-F5344CB8AC3E}">
        <p14:creationId xmlns:p14="http://schemas.microsoft.com/office/powerpoint/2010/main" val="2007511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Fixing a bug.</a:t>
            </a:r>
          </a:p>
          <a:p>
            <a:endParaRPr lang="en-US" dirty="0"/>
          </a:p>
          <a:p>
            <a:r>
              <a:rPr lang="en-US" dirty="0"/>
              <a:t>The panel was not resizing after displaying the hidden fields. Previously, had to collapse and resize to access the additional fields.</a:t>
            </a:r>
          </a:p>
          <a:p>
            <a:endParaRPr lang="en-US" dirty="0"/>
          </a:p>
          <a:p>
            <a:r>
              <a:rPr lang="en-US" dirty="0"/>
              <a:t>#10455</a:t>
            </a:r>
          </a:p>
        </p:txBody>
      </p:sp>
      <p:sp>
        <p:nvSpPr>
          <p:cNvPr id="4" name="Slide Number Placeholder 3"/>
          <p:cNvSpPr>
            <a:spLocks noGrp="1"/>
          </p:cNvSpPr>
          <p:nvPr>
            <p:ph type="sldNum" sz="quarter" idx="5"/>
          </p:nvPr>
        </p:nvSpPr>
        <p:spPr/>
        <p:txBody>
          <a:bodyPr/>
          <a:lstStyle/>
          <a:p>
            <a:fld id="{5CE53DAB-A43D-4405-BED2-4635204EEA9E}" type="slidenum">
              <a:rPr lang="en-US" smtClean="0"/>
              <a:t>44</a:t>
            </a:fld>
            <a:endParaRPr lang="en-US" dirty="0"/>
          </a:p>
        </p:txBody>
      </p:sp>
    </p:spTree>
    <p:extLst>
      <p:ext uri="{BB962C8B-B14F-4D97-AF65-F5344CB8AC3E}">
        <p14:creationId xmlns:p14="http://schemas.microsoft.com/office/powerpoint/2010/main" val="2941050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This is valuable information to an R &amp; D division as they can assess whether the meaningful trials are in-house, contracted or by a public institution. Research division use this for budgeting purposes to help maximize the value to the research dollars spent.</a:t>
            </a:r>
          </a:p>
          <a:p>
            <a:endParaRPr lang="en-US" dirty="0"/>
          </a:p>
          <a:p>
            <a:r>
              <a:rPr lang="en-US" dirty="0"/>
              <a:t>Go to Header section.</a:t>
            </a:r>
          </a:p>
          <a:p>
            <a:endParaRPr lang="en-US" dirty="0"/>
          </a:p>
          <a:p>
            <a:r>
              <a:rPr lang="en-US" dirty="0"/>
              <a:t>Or, go to a Protocol &gt; Trial Location table to see the option.</a:t>
            </a:r>
          </a:p>
          <a:p>
            <a:endParaRPr lang="en-US" dirty="0"/>
          </a:p>
          <a:p>
            <a:r>
              <a:rPr lang="en-US" dirty="0"/>
              <a:t>#10333</a:t>
            </a:r>
          </a:p>
        </p:txBody>
      </p:sp>
      <p:sp>
        <p:nvSpPr>
          <p:cNvPr id="4" name="Slide Number Placeholder 3"/>
          <p:cNvSpPr>
            <a:spLocks noGrp="1"/>
          </p:cNvSpPr>
          <p:nvPr>
            <p:ph type="sldNum" sz="quarter" idx="5"/>
          </p:nvPr>
        </p:nvSpPr>
        <p:spPr/>
        <p:txBody>
          <a:bodyPr/>
          <a:lstStyle/>
          <a:p>
            <a:fld id="{5CE53DAB-A43D-4405-BED2-4635204EEA9E}" type="slidenum">
              <a:rPr lang="en-US" smtClean="0"/>
              <a:t>45</a:t>
            </a:fld>
            <a:endParaRPr lang="en-US" dirty="0"/>
          </a:p>
        </p:txBody>
      </p:sp>
    </p:spTree>
    <p:extLst>
      <p:ext uri="{BB962C8B-B14F-4D97-AF65-F5344CB8AC3E}">
        <p14:creationId xmlns:p14="http://schemas.microsoft.com/office/powerpoint/2010/main" val="82341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researchers use are for all stages.</a:t>
            </a:r>
          </a:p>
          <a:p>
            <a:endParaRPr lang="en-US" dirty="0"/>
          </a:p>
          <a:p>
            <a:r>
              <a:rPr lang="en-US" dirty="0"/>
              <a:t>This is a software solution for the research community.</a:t>
            </a:r>
          </a:p>
        </p:txBody>
      </p:sp>
      <p:sp>
        <p:nvSpPr>
          <p:cNvPr id="4" name="Slide Number Placeholder 3"/>
          <p:cNvSpPr>
            <a:spLocks noGrp="1"/>
          </p:cNvSpPr>
          <p:nvPr>
            <p:ph type="sldNum" sz="quarter" idx="10"/>
          </p:nvPr>
        </p:nvSpPr>
        <p:spPr/>
        <p:txBody>
          <a:bodyPr/>
          <a:lstStyle/>
          <a:p>
            <a:fld id="{5CE53DAB-A43D-4405-BED2-4635204EEA9E}" type="slidenum">
              <a:rPr lang="en-US" smtClean="0"/>
              <a:t>4</a:t>
            </a:fld>
            <a:endParaRPr lang="en-US" dirty="0"/>
          </a:p>
        </p:txBody>
      </p:sp>
    </p:spTree>
    <p:extLst>
      <p:ext uri="{BB962C8B-B14F-4D97-AF65-F5344CB8AC3E}">
        <p14:creationId xmlns:p14="http://schemas.microsoft.com/office/powerpoint/2010/main" val="2912394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This is an intuitive way to enter data into the Application plan if the Settings values aligns with how they performed the application at that timing. Key is to use the Settings dialog as the default</a:t>
            </a:r>
          </a:p>
          <a:p>
            <a:endParaRPr lang="en-US" dirty="0"/>
          </a:p>
          <a:p>
            <a:r>
              <a:rPr lang="en-US" dirty="0"/>
              <a:t>Clear out the values for any value within the Settings Application tab. Then go to the application plan and click within the values and it will auto fill with the value defined within Settings.</a:t>
            </a:r>
          </a:p>
          <a:p>
            <a:endParaRPr lang="en-US" dirty="0"/>
          </a:p>
          <a:p>
            <a:pPr defTabSz="942289">
              <a:defRPr/>
            </a:pPr>
            <a:r>
              <a:rPr lang="en-US" dirty="0"/>
              <a:t>#10426</a:t>
            </a:r>
          </a:p>
        </p:txBody>
      </p:sp>
      <p:sp>
        <p:nvSpPr>
          <p:cNvPr id="4" name="Slide Number Placeholder 3"/>
          <p:cNvSpPr>
            <a:spLocks noGrp="1"/>
          </p:cNvSpPr>
          <p:nvPr>
            <p:ph type="sldNum" sz="quarter" idx="5"/>
          </p:nvPr>
        </p:nvSpPr>
        <p:spPr/>
        <p:txBody>
          <a:bodyPr/>
          <a:lstStyle/>
          <a:p>
            <a:fld id="{5CE53DAB-A43D-4405-BED2-4635204EEA9E}" type="slidenum">
              <a:rPr lang="en-US" smtClean="0"/>
              <a:t>46</a:t>
            </a:fld>
            <a:endParaRPr lang="en-US" dirty="0"/>
          </a:p>
        </p:txBody>
      </p:sp>
    </p:spTree>
    <p:extLst>
      <p:ext uri="{BB962C8B-B14F-4D97-AF65-F5344CB8AC3E}">
        <p14:creationId xmlns:p14="http://schemas.microsoft.com/office/powerpoint/2010/main" val="1430954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Previously was a combo box which limited the ability to show more than one type of entry for a specific field.</a:t>
            </a:r>
          </a:p>
          <a:p>
            <a:endParaRPr lang="en-US" dirty="0"/>
          </a:p>
          <a:p>
            <a:r>
              <a:rPr lang="en-US" dirty="0"/>
              <a:t>#10172</a:t>
            </a:r>
          </a:p>
          <a:p>
            <a:endParaRPr lang="en-US" dirty="0"/>
          </a:p>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48</a:t>
            </a:fld>
            <a:endParaRPr lang="en-US" dirty="0"/>
          </a:p>
        </p:txBody>
      </p:sp>
    </p:spTree>
    <p:extLst>
      <p:ext uri="{BB962C8B-B14F-4D97-AF65-F5344CB8AC3E}">
        <p14:creationId xmlns:p14="http://schemas.microsoft.com/office/powerpoint/2010/main" val="322972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Let's you recover data during analysis without the strict requirement of having the values same.</a:t>
            </a:r>
          </a:p>
          <a:p>
            <a:endParaRPr lang="en-US" dirty="0"/>
          </a:p>
          <a:p>
            <a:r>
              <a:rPr lang="en-US" dirty="0"/>
              <a:t>Go to Tools &gt; Transform, select AUDPC</a:t>
            </a:r>
          </a:p>
          <a:p>
            <a:endParaRPr lang="en-US" dirty="0"/>
          </a:p>
          <a:p>
            <a:r>
              <a:rPr lang="en-US" dirty="0"/>
              <a:t>#10200</a:t>
            </a:r>
          </a:p>
        </p:txBody>
      </p:sp>
      <p:sp>
        <p:nvSpPr>
          <p:cNvPr id="4" name="Slide Number Placeholder 3"/>
          <p:cNvSpPr>
            <a:spLocks noGrp="1"/>
          </p:cNvSpPr>
          <p:nvPr>
            <p:ph type="sldNum" sz="quarter" idx="5"/>
          </p:nvPr>
        </p:nvSpPr>
        <p:spPr/>
        <p:txBody>
          <a:bodyPr/>
          <a:lstStyle/>
          <a:p>
            <a:fld id="{5CE53DAB-A43D-4405-BED2-4635204EEA9E}" type="slidenum">
              <a:rPr lang="en-US" smtClean="0"/>
              <a:t>49</a:t>
            </a:fld>
            <a:endParaRPr lang="en-US" dirty="0"/>
          </a:p>
        </p:txBody>
      </p:sp>
    </p:spTree>
    <p:extLst>
      <p:ext uri="{BB962C8B-B14F-4D97-AF65-F5344CB8AC3E}">
        <p14:creationId xmlns:p14="http://schemas.microsoft.com/office/powerpoint/2010/main" val="522447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Previously if attaching images to multiple columns rated on the same day, then the file names would be identical.</a:t>
            </a:r>
          </a:p>
          <a:p>
            <a:endParaRPr lang="en-US" dirty="0"/>
          </a:p>
          <a:p>
            <a:r>
              <a:rPr lang="en-US" dirty="0"/>
              <a:t>#10655</a:t>
            </a:r>
          </a:p>
          <a:p>
            <a:endParaRPr lang="en-US" dirty="0"/>
          </a:p>
          <a:p>
            <a:endParaRPr lang="en-US" dirty="0"/>
          </a:p>
        </p:txBody>
      </p:sp>
      <p:sp>
        <p:nvSpPr>
          <p:cNvPr id="4" name="Slide Number Placeholder 3"/>
          <p:cNvSpPr>
            <a:spLocks noGrp="1"/>
          </p:cNvSpPr>
          <p:nvPr>
            <p:ph type="sldNum" sz="quarter" idx="5"/>
          </p:nvPr>
        </p:nvSpPr>
        <p:spPr/>
        <p:txBody>
          <a:bodyPr/>
          <a:lstStyle/>
          <a:p>
            <a:fld id="{5CE53DAB-A43D-4405-BED2-4635204EEA9E}" type="slidenum">
              <a:rPr lang="en-US" smtClean="0"/>
              <a:t>50</a:t>
            </a:fld>
            <a:endParaRPr lang="en-US" dirty="0"/>
          </a:p>
        </p:txBody>
      </p:sp>
    </p:spTree>
    <p:extLst>
      <p:ext uri="{BB962C8B-B14F-4D97-AF65-F5344CB8AC3E}">
        <p14:creationId xmlns:p14="http://schemas.microsoft.com/office/powerpoint/2010/main" val="3954259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Now the researcher has the ability to determine the accuracy of the GPS device while documenting the coordinates.</a:t>
            </a:r>
          </a:p>
          <a:p>
            <a:endParaRPr lang="en-US" dirty="0"/>
          </a:p>
          <a:p>
            <a:r>
              <a:rPr lang="en-US" dirty="0"/>
              <a:t>Display by choosing the Tablet Read GPS editor.</a:t>
            </a:r>
          </a:p>
          <a:p>
            <a:endParaRPr lang="en-US" dirty="0"/>
          </a:p>
          <a:p>
            <a:r>
              <a:rPr lang="en-US" dirty="0"/>
              <a:t>#10238</a:t>
            </a:r>
          </a:p>
        </p:txBody>
      </p:sp>
      <p:sp>
        <p:nvSpPr>
          <p:cNvPr id="4" name="Slide Number Placeholder 3"/>
          <p:cNvSpPr>
            <a:spLocks noGrp="1"/>
          </p:cNvSpPr>
          <p:nvPr>
            <p:ph type="sldNum" sz="quarter" idx="5"/>
          </p:nvPr>
        </p:nvSpPr>
        <p:spPr/>
        <p:txBody>
          <a:bodyPr/>
          <a:lstStyle/>
          <a:p>
            <a:fld id="{5CE53DAB-A43D-4405-BED2-4635204EEA9E}" type="slidenum">
              <a:rPr lang="en-US" smtClean="0"/>
              <a:t>52</a:t>
            </a:fld>
            <a:endParaRPr lang="en-US" dirty="0"/>
          </a:p>
        </p:txBody>
      </p:sp>
    </p:spTree>
    <p:extLst>
      <p:ext uri="{BB962C8B-B14F-4D97-AF65-F5344CB8AC3E}">
        <p14:creationId xmlns:p14="http://schemas.microsoft.com/office/powerpoint/2010/main" val="20228411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 tough on the Mesa2 tablets. On TDC panels are automatically locked when opened, but the tiny button made it hard to close the panel then.</a:t>
            </a:r>
          </a:p>
          <a:p>
            <a:endParaRPr lang="en-US" dirty="0"/>
          </a:p>
          <a:p>
            <a:r>
              <a:rPr lang="en-US" dirty="0"/>
              <a:t>#10495</a:t>
            </a:r>
          </a:p>
        </p:txBody>
      </p:sp>
      <p:sp>
        <p:nvSpPr>
          <p:cNvPr id="4" name="Slide Number Placeholder 3"/>
          <p:cNvSpPr>
            <a:spLocks noGrp="1"/>
          </p:cNvSpPr>
          <p:nvPr>
            <p:ph type="sldNum" sz="quarter" idx="5"/>
          </p:nvPr>
        </p:nvSpPr>
        <p:spPr/>
        <p:txBody>
          <a:bodyPr/>
          <a:lstStyle/>
          <a:p>
            <a:fld id="{5CE53DAB-A43D-4405-BED2-4635204EEA9E}" type="slidenum">
              <a:rPr lang="en-US" smtClean="0"/>
              <a:t>53</a:t>
            </a:fld>
            <a:endParaRPr lang="en-US" dirty="0"/>
          </a:p>
        </p:txBody>
      </p:sp>
    </p:spTree>
    <p:extLst>
      <p:ext uri="{BB962C8B-B14F-4D97-AF65-F5344CB8AC3E}">
        <p14:creationId xmlns:p14="http://schemas.microsoft.com/office/powerpoint/2010/main" val="34443130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#10270</a:t>
            </a:r>
          </a:p>
        </p:txBody>
      </p:sp>
      <p:sp>
        <p:nvSpPr>
          <p:cNvPr id="4" name="Slide Number Placeholder 3"/>
          <p:cNvSpPr>
            <a:spLocks noGrp="1"/>
          </p:cNvSpPr>
          <p:nvPr>
            <p:ph type="sldNum" sz="quarter" idx="5"/>
          </p:nvPr>
        </p:nvSpPr>
        <p:spPr/>
        <p:txBody>
          <a:bodyPr/>
          <a:lstStyle/>
          <a:p>
            <a:fld id="{5CE53DAB-A43D-4405-BED2-4635204EEA9E}" type="slidenum">
              <a:rPr lang="en-US" smtClean="0"/>
              <a:t>55</a:t>
            </a:fld>
            <a:endParaRPr lang="en-US" dirty="0"/>
          </a:p>
        </p:txBody>
      </p:sp>
    </p:spTree>
    <p:extLst>
      <p:ext uri="{BB962C8B-B14F-4D97-AF65-F5344CB8AC3E}">
        <p14:creationId xmlns:p14="http://schemas.microsoft.com/office/powerpoint/2010/main" val="2638909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Print &gt; Spray Seeding Plan Report</a:t>
            </a:r>
          </a:p>
          <a:p>
            <a:endParaRPr lang="en-US" dirty="0"/>
          </a:p>
          <a:p>
            <a:r>
              <a:rPr lang="en-US" dirty="0"/>
              <a:t>This was removed in the initial release of 2018 because the spray/seeding plan report now stated the overage.</a:t>
            </a:r>
          </a:p>
          <a:p>
            <a:endParaRPr lang="en-US" dirty="0"/>
          </a:p>
          <a:p>
            <a:r>
              <a:rPr lang="en-US" dirty="0"/>
              <a:t>ARM calculates the area of the plot and the spray volume the minimum mix size is the bare minimum needed to cover the area of all 4 reps. We had heard many complaints about the omission of the "minimum" mix needed.</a:t>
            </a:r>
          </a:p>
          <a:p>
            <a:endParaRPr lang="en-US" dirty="0"/>
          </a:p>
          <a:p>
            <a:r>
              <a:rPr lang="en-US" dirty="0"/>
              <a:t>Phone was ringing off the hook! – we listened to our clients.</a:t>
            </a:r>
          </a:p>
          <a:p>
            <a:endParaRPr lang="en-US" dirty="0"/>
          </a:p>
          <a:p>
            <a:r>
              <a:rPr lang="en-US" dirty="0"/>
              <a:t>Having both of these numbers on the spray sheet prevents researchers from making mistakes in the field. </a:t>
            </a:r>
          </a:p>
          <a:p>
            <a:endParaRPr lang="en-US" dirty="0"/>
          </a:p>
          <a:p>
            <a:endParaRPr lang="en-US" dirty="0"/>
          </a:p>
          <a:p>
            <a:r>
              <a:rPr lang="en-US" dirty="0"/>
              <a:t>Click on the tool from several areas to calculate the mix needed for the application.</a:t>
            </a:r>
          </a:p>
          <a:p>
            <a:endParaRPr lang="en-US" dirty="0"/>
          </a:p>
          <a:p>
            <a:r>
              <a:rPr lang="en-US" dirty="0"/>
              <a:t>We have added the calculated minimum mix for one treatment, which is an automatic calculation that ARM will store within the application tab. This is a read-only field which is then compared to the mix requested by the researcher. Based on the application volume and treated plot area. Intended as a reference point. We have an explicit Overage field for the quantity or volume of mix that is needed to fill the lines on the sprayer between the mix tank and the delivery nozzle. ARM can then provide a more exact amount of quantity needed for the amount of mix to cover the treatment. So that now a smaller mix can be created. </a:t>
            </a:r>
          </a:p>
          <a:p>
            <a:endParaRPr lang="en-US" dirty="0"/>
          </a:p>
          <a:p>
            <a:r>
              <a:rPr lang="en-US" dirty="0"/>
              <a:t>Built in a series of logical indicators within ARM to provide documentation </a:t>
            </a:r>
          </a:p>
          <a:p>
            <a:endParaRPr lang="en-US" dirty="0"/>
          </a:p>
          <a:p>
            <a:r>
              <a:rPr lang="en-US" dirty="0"/>
              <a:t>If there was an application volume of 250 L / </a:t>
            </a:r>
            <a:r>
              <a:rPr lang="en-US" dirty="0" err="1"/>
              <a:t>hectar</a:t>
            </a:r>
            <a:r>
              <a:rPr lang="en-US" dirty="0"/>
              <a:t> and we need 2. 5 L for the treated area. Then with 150 ML for overage. So that we would need 2.65 L of mix to </a:t>
            </a:r>
          </a:p>
          <a:p>
            <a:endParaRPr lang="en-US" dirty="0"/>
          </a:p>
          <a:p>
            <a:r>
              <a:rPr lang="en-US" dirty="0"/>
              <a:t>#10321</a:t>
            </a:r>
          </a:p>
        </p:txBody>
      </p:sp>
      <p:sp>
        <p:nvSpPr>
          <p:cNvPr id="4" name="Slide Number Placeholder 3"/>
          <p:cNvSpPr>
            <a:spLocks noGrp="1"/>
          </p:cNvSpPr>
          <p:nvPr>
            <p:ph type="sldNum" sz="quarter" idx="5"/>
          </p:nvPr>
        </p:nvSpPr>
        <p:spPr/>
        <p:txBody>
          <a:bodyPr/>
          <a:lstStyle/>
          <a:p>
            <a:fld id="{5CE53DAB-A43D-4405-BED2-4635204EEA9E}" type="slidenum">
              <a:rPr lang="en-US" smtClean="0"/>
              <a:t>57</a:t>
            </a:fld>
            <a:endParaRPr lang="en-US" dirty="0"/>
          </a:p>
        </p:txBody>
      </p:sp>
    </p:spTree>
    <p:extLst>
      <p:ext uri="{BB962C8B-B14F-4D97-AF65-F5344CB8AC3E}">
        <p14:creationId xmlns:p14="http://schemas.microsoft.com/office/powerpoint/2010/main" val="28577234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#10333</a:t>
            </a:r>
          </a:p>
        </p:txBody>
      </p:sp>
      <p:sp>
        <p:nvSpPr>
          <p:cNvPr id="4" name="Slide Number Placeholder 3"/>
          <p:cNvSpPr>
            <a:spLocks noGrp="1"/>
          </p:cNvSpPr>
          <p:nvPr>
            <p:ph type="sldNum" sz="quarter" idx="5"/>
          </p:nvPr>
        </p:nvSpPr>
        <p:spPr/>
        <p:txBody>
          <a:bodyPr/>
          <a:lstStyle/>
          <a:p>
            <a:fld id="{5CE53DAB-A43D-4405-BED2-4635204EEA9E}" type="slidenum">
              <a:rPr lang="en-US" smtClean="0"/>
              <a:t>59</a:t>
            </a:fld>
            <a:endParaRPr lang="en-US" dirty="0"/>
          </a:p>
        </p:txBody>
      </p:sp>
    </p:spTree>
    <p:extLst>
      <p:ext uri="{BB962C8B-B14F-4D97-AF65-F5344CB8AC3E}">
        <p14:creationId xmlns:p14="http://schemas.microsoft.com/office/powerpoint/2010/main" val="2159462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42289">
              <a:defRPr/>
            </a:pPr>
            <a:r>
              <a:rPr lang="en-US" dirty="0"/>
              <a:t>#10333</a:t>
            </a:r>
          </a:p>
        </p:txBody>
      </p:sp>
      <p:sp>
        <p:nvSpPr>
          <p:cNvPr id="4" name="Slide Number Placeholder 3"/>
          <p:cNvSpPr>
            <a:spLocks noGrp="1"/>
          </p:cNvSpPr>
          <p:nvPr>
            <p:ph type="sldNum" sz="quarter" idx="5"/>
          </p:nvPr>
        </p:nvSpPr>
        <p:spPr/>
        <p:txBody>
          <a:bodyPr/>
          <a:lstStyle/>
          <a:p>
            <a:fld id="{5CE53DAB-A43D-4405-BED2-4635204EEA9E}" type="slidenum">
              <a:rPr lang="en-US" smtClean="0"/>
              <a:t>60</a:t>
            </a:fld>
            <a:endParaRPr lang="en-US" dirty="0"/>
          </a:p>
        </p:txBody>
      </p:sp>
    </p:spTree>
    <p:extLst>
      <p:ext uri="{BB962C8B-B14F-4D97-AF65-F5344CB8AC3E}">
        <p14:creationId xmlns:p14="http://schemas.microsoft.com/office/powerpoint/2010/main" val="3340425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imperative that companies understand these features to benefit from the defined structure to aid with research activities.</a:t>
            </a:r>
          </a:p>
        </p:txBody>
      </p:sp>
      <p:sp>
        <p:nvSpPr>
          <p:cNvPr id="4" name="Slide Number Placeholder 3"/>
          <p:cNvSpPr>
            <a:spLocks noGrp="1"/>
          </p:cNvSpPr>
          <p:nvPr>
            <p:ph type="sldNum" sz="quarter" idx="5"/>
          </p:nvPr>
        </p:nvSpPr>
        <p:spPr/>
        <p:txBody>
          <a:bodyPr/>
          <a:lstStyle/>
          <a:p>
            <a:fld id="{5CE53DAB-A43D-4405-BED2-4635204EEA9E}" type="slidenum">
              <a:rPr lang="en-US" smtClean="0"/>
              <a:t>5</a:t>
            </a:fld>
            <a:endParaRPr lang="en-US" dirty="0"/>
          </a:p>
        </p:txBody>
      </p:sp>
    </p:spTree>
    <p:extLst>
      <p:ext uri="{BB962C8B-B14F-4D97-AF65-F5344CB8AC3E}">
        <p14:creationId xmlns:p14="http://schemas.microsoft.com/office/powerpoint/2010/main" val="2826581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show of what GDM has accomplished this past year.</a:t>
            </a:r>
          </a:p>
        </p:txBody>
      </p:sp>
      <p:sp>
        <p:nvSpPr>
          <p:cNvPr id="4" name="Slide Number Placeholder 3"/>
          <p:cNvSpPr>
            <a:spLocks noGrp="1"/>
          </p:cNvSpPr>
          <p:nvPr>
            <p:ph type="sldNum" sz="quarter" idx="5"/>
          </p:nvPr>
        </p:nvSpPr>
        <p:spPr/>
        <p:txBody>
          <a:bodyPr/>
          <a:lstStyle/>
          <a:p>
            <a:fld id="{5CE53DAB-A43D-4405-BED2-4635204EEA9E}" type="slidenum">
              <a:rPr lang="en-US" smtClean="0"/>
              <a:t>6</a:t>
            </a:fld>
            <a:endParaRPr lang="en-US" dirty="0"/>
          </a:p>
        </p:txBody>
      </p:sp>
    </p:spTree>
    <p:extLst>
      <p:ext uri="{BB962C8B-B14F-4D97-AF65-F5344CB8AC3E}">
        <p14:creationId xmlns:p14="http://schemas.microsoft.com/office/powerpoint/2010/main" val="354017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Dow/DuPont merger, DuPont personnel have started the adoption of ARM moving us from the Top 9 </a:t>
            </a:r>
            <a:r>
              <a:rPr lang="en-US" dirty="0" err="1"/>
              <a:t>Agro</a:t>
            </a:r>
            <a:r>
              <a:rPr lang="en-US" dirty="0"/>
              <a:t>-Chemical companies to the Top 12. I believe the next movement would need to be within the Chinese market of which we don't have a huge interest in.</a:t>
            </a:r>
          </a:p>
        </p:txBody>
      </p:sp>
      <p:sp>
        <p:nvSpPr>
          <p:cNvPr id="4" name="Slide Number Placeholder 3"/>
          <p:cNvSpPr>
            <a:spLocks noGrp="1"/>
          </p:cNvSpPr>
          <p:nvPr>
            <p:ph type="sldNum" sz="quarter" idx="10"/>
          </p:nvPr>
        </p:nvSpPr>
        <p:spPr/>
        <p:txBody>
          <a:bodyPr/>
          <a:lstStyle/>
          <a:p>
            <a:fld id="{5CE53DAB-A43D-4405-BED2-4635204EEA9E}" type="slidenum">
              <a:rPr lang="en-US" smtClean="0"/>
              <a:t>7</a:t>
            </a:fld>
            <a:endParaRPr lang="en-US" dirty="0"/>
          </a:p>
        </p:txBody>
      </p:sp>
    </p:spTree>
    <p:extLst>
      <p:ext uri="{BB962C8B-B14F-4D97-AF65-F5344CB8AC3E}">
        <p14:creationId xmlns:p14="http://schemas.microsoft.com/office/powerpoint/2010/main" val="48859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Reap the benefits of ARM in the field!!</a:t>
            </a:r>
          </a:p>
          <a:p>
            <a:endParaRPr lang="en-US" dirty="0"/>
          </a:p>
          <a:p>
            <a:r>
              <a:rPr lang="en-US" dirty="0"/>
              <a:t>Take ARM to the field to quickly enter data ONE-TIME and have the results at your fingertips. Best time to catch a data error is at the time of entry. Utilize the action codes to stabilize data entry along with the Data Review tab to analyze data prior to leaving the field.</a:t>
            </a:r>
          </a:p>
          <a:p>
            <a:endParaRPr lang="en-US" dirty="0"/>
          </a:p>
          <a:p>
            <a:r>
              <a:rPr lang="en-US" dirty="0"/>
              <a:t>Be sure to validate the trial before leaving!</a:t>
            </a:r>
          </a:p>
        </p:txBody>
      </p:sp>
      <p:sp>
        <p:nvSpPr>
          <p:cNvPr id="4" name="Slide Number Placeholder 3"/>
          <p:cNvSpPr>
            <a:spLocks noGrp="1"/>
          </p:cNvSpPr>
          <p:nvPr>
            <p:ph type="sldNum" sz="quarter" idx="10"/>
          </p:nvPr>
        </p:nvSpPr>
        <p:spPr/>
        <p:txBody>
          <a:bodyPr/>
          <a:lstStyle/>
          <a:p>
            <a:fld id="{5CE53DAB-A43D-4405-BED2-4635204EEA9E}" type="slidenum">
              <a:rPr lang="en-US" smtClean="0"/>
              <a:t>8</a:t>
            </a:fld>
            <a:endParaRPr lang="en-US" dirty="0"/>
          </a:p>
        </p:txBody>
      </p:sp>
    </p:spTree>
    <p:extLst>
      <p:ext uri="{BB962C8B-B14F-4D97-AF65-F5344CB8AC3E}">
        <p14:creationId xmlns:p14="http://schemas.microsoft.com/office/powerpoint/2010/main" val="3803355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specifically for the </a:t>
            </a:r>
            <a:r>
              <a:rPr lang="en-US" dirty="0" err="1"/>
              <a:t>AgroChemical</a:t>
            </a:r>
            <a:r>
              <a:rPr lang="en-US" dirty="0"/>
              <a:t> industry!</a:t>
            </a:r>
          </a:p>
          <a:p>
            <a:endParaRPr lang="en-US" dirty="0"/>
          </a:p>
          <a:p>
            <a:r>
              <a:rPr lang="en-US" dirty="0"/>
              <a:t>This has been a hot topic, as there is a need to accurately document applications. We have added several fields in relation to application details.</a:t>
            </a:r>
          </a:p>
        </p:txBody>
      </p:sp>
      <p:sp>
        <p:nvSpPr>
          <p:cNvPr id="4" name="Slide Number Placeholder 3"/>
          <p:cNvSpPr>
            <a:spLocks noGrp="1"/>
          </p:cNvSpPr>
          <p:nvPr>
            <p:ph type="sldNum" sz="quarter" idx="10"/>
          </p:nvPr>
        </p:nvSpPr>
        <p:spPr/>
        <p:txBody>
          <a:bodyPr/>
          <a:lstStyle/>
          <a:p>
            <a:fld id="{5CE53DAB-A43D-4405-BED2-4635204EEA9E}" type="slidenum">
              <a:rPr lang="en-US" smtClean="0"/>
              <a:t>9</a:t>
            </a:fld>
            <a:endParaRPr lang="en-US" dirty="0"/>
          </a:p>
        </p:txBody>
      </p:sp>
    </p:spTree>
    <p:extLst>
      <p:ext uri="{BB962C8B-B14F-4D97-AF65-F5344CB8AC3E}">
        <p14:creationId xmlns:p14="http://schemas.microsoft.com/office/powerpoint/2010/main" val="3471522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CC14-9ED7-42A0-ACC9-30C5EE2C6A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1E6993-2411-481E-88FE-48A278046F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C1A70-B3CC-4983-9402-CE0E0745CD40}"/>
              </a:ext>
            </a:extLst>
          </p:cNvPr>
          <p:cNvSpPr>
            <a:spLocks noGrp="1"/>
          </p:cNvSpPr>
          <p:nvPr>
            <p:ph type="dt" sz="half" idx="10"/>
          </p:nvPr>
        </p:nvSpPr>
        <p:spPr/>
        <p:txBody>
          <a:bodyPr/>
          <a:lstStyle/>
          <a:p>
            <a:fld id="{EFAAA659-74E4-4A70-9DD2-3621CDF016B9}" type="datetimeFigureOut">
              <a:rPr lang="en-US" smtClean="0"/>
              <a:t>1/11/2019</a:t>
            </a:fld>
            <a:endParaRPr lang="en-US"/>
          </a:p>
        </p:txBody>
      </p:sp>
      <p:sp>
        <p:nvSpPr>
          <p:cNvPr id="5" name="Footer Placeholder 4">
            <a:extLst>
              <a:ext uri="{FF2B5EF4-FFF2-40B4-BE49-F238E27FC236}">
                <a16:creationId xmlns:a16="http://schemas.microsoft.com/office/drawing/2014/main" id="{77B5F8B9-11CA-49B9-8719-0F2C90979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D65AB-9619-422E-B0ED-F819E6B00D3D}"/>
              </a:ext>
            </a:extLst>
          </p:cNvPr>
          <p:cNvSpPr>
            <a:spLocks noGrp="1"/>
          </p:cNvSpPr>
          <p:nvPr>
            <p:ph type="sldNum" sz="quarter" idx="12"/>
          </p:nvPr>
        </p:nvSpPr>
        <p:spPr/>
        <p:txBody>
          <a:bodyPr/>
          <a:lstStyle/>
          <a:p>
            <a:fld id="{12A8D4D6-1BDD-45DF-9F45-4CF9A8759903}" type="slidenum">
              <a:rPr lang="en-US" smtClean="0"/>
              <a:t>‹#›</a:t>
            </a:fld>
            <a:endParaRPr lang="en-US"/>
          </a:p>
        </p:txBody>
      </p:sp>
    </p:spTree>
    <p:extLst>
      <p:ext uri="{BB962C8B-B14F-4D97-AF65-F5344CB8AC3E}">
        <p14:creationId xmlns:p14="http://schemas.microsoft.com/office/powerpoint/2010/main" val="287568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6A54-140C-4B53-8DEA-3210641E66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C15F59-8F48-4462-9F1D-00A6BF0EC9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B5B40-D5C9-4B5B-8641-678C061D93E4}"/>
              </a:ext>
            </a:extLst>
          </p:cNvPr>
          <p:cNvSpPr>
            <a:spLocks noGrp="1"/>
          </p:cNvSpPr>
          <p:nvPr>
            <p:ph type="dt" sz="half" idx="10"/>
          </p:nvPr>
        </p:nvSpPr>
        <p:spPr/>
        <p:txBody>
          <a:bodyPr/>
          <a:lstStyle/>
          <a:p>
            <a:fld id="{EFAAA659-74E4-4A70-9DD2-3621CDF016B9}" type="datetimeFigureOut">
              <a:rPr lang="en-US" smtClean="0"/>
              <a:t>1/11/2019</a:t>
            </a:fld>
            <a:endParaRPr lang="en-US"/>
          </a:p>
        </p:txBody>
      </p:sp>
      <p:sp>
        <p:nvSpPr>
          <p:cNvPr id="5" name="Footer Placeholder 4">
            <a:extLst>
              <a:ext uri="{FF2B5EF4-FFF2-40B4-BE49-F238E27FC236}">
                <a16:creationId xmlns:a16="http://schemas.microsoft.com/office/drawing/2014/main" id="{290C9C48-B45B-42DE-9635-F37AEFA89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E8EFE-BA84-4E6C-AD7A-D839DD7217B4}"/>
              </a:ext>
            </a:extLst>
          </p:cNvPr>
          <p:cNvSpPr>
            <a:spLocks noGrp="1"/>
          </p:cNvSpPr>
          <p:nvPr>
            <p:ph type="sldNum" sz="quarter" idx="12"/>
          </p:nvPr>
        </p:nvSpPr>
        <p:spPr/>
        <p:txBody>
          <a:bodyPr/>
          <a:lstStyle/>
          <a:p>
            <a:fld id="{12A8D4D6-1BDD-45DF-9F45-4CF9A8759903}" type="slidenum">
              <a:rPr lang="en-US" smtClean="0"/>
              <a:t>‹#›</a:t>
            </a:fld>
            <a:endParaRPr lang="en-US"/>
          </a:p>
        </p:txBody>
      </p:sp>
    </p:spTree>
    <p:extLst>
      <p:ext uri="{BB962C8B-B14F-4D97-AF65-F5344CB8AC3E}">
        <p14:creationId xmlns:p14="http://schemas.microsoft.com/office/powerpoint/2010/main" val="3318523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6A6417-B502-4779-BCCE-87D791037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B30D6-22CB-4A19-9E98-7554D2CA1A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EFB0D-73D9-4968-AA6D-92F416DC5DB1}"/>
              </a:ext>
            </a:extLst>
          </p:cNvPr>
          <p:cNvSpPr>
            <a:spLocks noGrp="1"/>
          </p:cNvSpPr>
          <p:nvPr>
            <p:ph type="dt" sz="half" idx="10"/>
          </p:nvPr>
        </p:nvSpPr>
        <p:spPr/>
        <p:txBody>
          <a:bodyPr/>
          <a:lstStyle/>
          <a:p>
            <a:fld id="{EFAAA659-74E4-4A70-9DD2-3621CDF016B9}" type="datetimeFigureOut">
              <a:rPr lang="en-US" smtClean="0"/>
              <a:t>1/11/2019</a:t>
            </a:fld>
            <a:endParaRPr lang="en-US"/>
          </a:p>
        </p:txBody>
      </p:sp>
      <p:sp>
        <p:nvSpPr>
          <p:cNvPr id="5" name="Footer Placeholder 4">
            <a:extLst>
              <a:ext uri="{FF2B5EF4-FFF2-40B4-BE49-F238E27FC236}">
                <a16:creationId xmlns:a16="http://schemas.microsoft.com/office/drawing/2014/main" id="{5FA8EAD9-DD55-4BA7-B7F9-D05E5321E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EC408-A4B2-4A96-BE64-56BC414A5672}"/>
              </a:ext>
            </a:extLst>
          </p:cNvPr>
          <p:cNvSpPr>
            <a:spLocks noGrp="1"/>
          </p:cNvSpPr>
          <p:nvPr>
            <p:ph type="sldNum" sz="quarter" idx="12"/>
          </p:nvPr>
        </p:nvSpPr>
        <p:spPr/>
        <p:txBody>
          <a:bodyPr/>
          <a:lstStyle/>
          <a:p>
            <a:fld id="{12A8D4D6-1BDD-45DF-9F45-4CF9A8759903}" type="slidenum">
              <a:rPr lang="en-US" smtClean="0"/>
              <a:t>‹#›</a:t>
            </a:fld>
            <a:endParaRPr lang="en-US"/>
          </a:p>
        </p:txBody>
      </p:sp>
    </p:spTree>
    <p:extLst>
      <p:ext uri="{BB962C8B-B14F-4D97-AF65-F5344CB8AC3E}">
        <p14:creationId xmlns:p14="http://schemas.microsoft.com/office/powerpoint/2010/main" val="2904945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C9C19A02-6DA0-4506-978F-A9D468A4DBFF}" type="slidenum">
              <a:rPr lang="en-US" smtClean="0"/>
              <a:t>‹#›</a:t>
            </a:fld>
            <a:endParaRPr lang="en-US" dirty="0"/>
          </a:p>
        </p:txBody>
      </p:sp>
      <p:pic>
        <p:nvPicPr>
          <p:cNvPr id="3" name="Picture 2" descr="A picture containing red, sitting, indoor&#10;&#10;Description generated with very high confidence">
            <a:extLst>
              <a:ext uri="{FF2B5EF4-FFF2-40B4-BE49-F238E27FC236}">
                <a16:creationId xmlns:a16="http://schemas.microsoft.com/office/drawing/2014/main" id="{F58E3AA9-3ED2-4014-B9D2-513C3FBDB2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2" t="43565" r="31" b="39619"/>
          <a:stretch/>
        </p:blipFill>
        <p:spPr>
          <a:xfrm>
            <a:off x="1" y="6226775"/>
            <a:ext cx="12192000" cy="642552"/>
          </a:xfrm>
          <a:prstGeom prst="rect">
            <a:avLst/>
          </a:prstGeom>
        </p:spPr>
      </p:pic>
      <p:sp>
        <p:nvSpPr>
          <p:cNvPr id="4" name="Subtitle 2">
            <a:extLst>
              <a:ext uri="{FF2B5EF4-FFF2-40B4-BE49-F238E27FC236}">
                <a16:creationId xmlns:a16="http://schemas.microsoft.com/office/drawing/2014/main" id="{CAF2CCBB-17C6-43C7-9415-57AE41767399}"/>
              </a:ext>
            </a:extLst>
          </p:cNvPr>
          <p:cNvSpPr txBox="1">
            <a:spLocks/>
          </p:cNvSpPr>
          <p:nvPr userDrawn="1"/>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5703358"/>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7C88F-A1D8-4C32-9B0E-BF3302F02B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4ABD6E-367F-4DAB-9030-72DC084A0C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4CB46-53A0-4A07-AF74-FCCC211F47BB}"/>
              </a:ext>
            </a:extLst>
          </p:cNvPr>
          <p:cNvSpPr>
            <a:spLocks noGrp="1"/>
          </p:cNvSpPr>
          <p:nvPr>
            <p:ph type="dt" sz="half" idx="10"/>
          </p:nvPr>
        </p:nvSpPr>
        <p:spPr/>
        <p:txBody>
          <a:bodyPr/>
          <a:lstStyle/>
          <a:p>
            <a:fld id="{EFAAA659-74E4-4A70-9DD2-3621CDF016B9}" type="datetimeFigureOut">
              <a:rPr lang="en-US" smtClean="0"/>
              <a:t>1/11/2019</a:t>
            </a:fld>
            <a:endParaRPr lang="en-US"/>
          </a:p>
        </p:txBody>
      </p:sp>
      <p:sp>
        <p:nvSpPr>
          <p:cNvPr id="5" name="Footer Placeholder 4">
            <a:extLst>
              <a:ext uri="{FF2B5EF4-FFF2-40B4-BE49-F238E27FC236}">
                <a16:creationId xmlns:a16="http://schemas.microsoft.com/office/drawing/2014/main" id="{AFC4A456-29A6-4446-9647-A835C34EF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F4658-1A80-4F15-950A-919E6D773E6F}"/>
              </a:ext>
            </a:extLst>
          </p:cNvPr>
          <p:cNvSpPr>
            <a:spLocks noGrp="1"/>
          </p:cNvSpPr>
          <p:nvPr>
            <p:ph type="sldNum" sz="quarter" idx="12"/>
          </p:nvPr>
        </p:nvSpPr>
        <p:spPr/>
        <p:txBody>
          <a:bodyPr/>
          <a:lstStyle/>
          <a:p>
            <a:fld id="{12A8D4D6-1BDD-45DF-9F45-4CF9A8759903}" type="slidenum">
              <a:rPr lang="en-US" smtClean="0"/>
              <a:t>‹#›</a:t>
            </a:fld>
            <a:endParaRPr lang="en-US"/>
          </a:p>
        </p:txBody>
      </p:sp>
    </p:spTree>
    <p:extLst>
      <p:ext uri="{BB962C8B-B14F-4D97-AF65-F5344CB8AC3E}">
        <p14:creationId xmlns:p14="http://schemas.microsoft.com/office/powerpoint/2010/main" val="367215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7EB96-2D13-4E9F-A18A-496F57FFC0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396F6-5B21-491E-9CDE-04EC05A2AF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9F26F9A-FD10-4A8B-AB82-9D174E55E5E4}"/>
              </a:ext>
            </a:extLst>
          </p:cNvPr>
          <p:cNvSpPr>
            <a:spLocks noGrp="1"/>
          </p:cNvSpPr>
          <p:nvPr>
            <p:ph type="dt" sz="half" idx="10"/>
          </p:nvPr>
        </p:nvSpPr>
        <p:spPr/>
        <p:txBody>
          <a:bodyPr/>
          <a:lstStyle/>
          <a:p>
            <a:fld id="{EFAAA659-74E4-4A70-9DD2-3621CDF016B9}" type="datetimeFigureOut">
              <a:rPr lang="en-US" smtClean="0"/>
              <a:t>1/11/2019</a:t>
            </a:fld>
            <a:endParaRPr lang="en-US"/>
          </a:p>
        </p:txBody>
      </p:sp>
      <p:sp>
        <p:nvSpPr>
          <p:cNvPr id="5" name="Footer Placeholder 4">
            <a:extLst>
              <a:ext uri="{FF2B5EF4-FFF2-40B4-BE49-F238E27FC236}">
                <a16:creationId xmlns:a16="http://schemas.microsoft.com/office/drawing/2014/main" id="{E2A01D0D-78CE-450F-BC6B-91531968A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9BB7B-DCA9-4BD4-9440-7FE3DF7669F4}"/>
              </a:ext>
            </a:extLst>
          </p:cNvPr>
          <p:cNvSpPr>
            <a:spLocks noGrp="1"/>
          </p:cNvSpPr>
          <p:nvPr>
            <p:ph type="sldNum" sz="quarter" idx="12"/>
          </p:nvPr>
        </p:nvSpPr>
        <p:spPr/>
        <p:txBody>
          <a:bodyPr/>
          <a:lstStyle/>
          <a:p>
            <a:fld id="{12A8D4D6-1BDD-45DF-9F45-4CF9A8759903}" type="slidenum">
              <a:rPr lang="en-US" smtClean="0"/>
              <a:t>‹#›</a:t>
            </a:fld>
            <a:endParaRPr lang="en-US"/>
          </a:p>
        </p:txBody>
      </p:sp>
    </p:spTree>
    <p:extLst>
      <p:ext uri="{BB962C8B-B14F-4D97-AF65-F5344CB8AC3E}">
        <p14:creationId xmlns:p14="http://schemas.microsoft.com/office/powerpoint/2010/main" val="164719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E7E2-798F-4ADD-BF27-9952989B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026373-16D1-447B-B798-94F2AF264B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5CBC8-8B4B-41C6-8120-E46D1BD96C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B6117A-37F3-4028-8FA9-05517ECE4BC0}"/>
              </a:ext>
            </a:extLst>
          </p:cNvPr>
          <p:cNvSpPr>
            <a:spLocks noGrp="1"/>
          </p:cNvSpPr>
          <p:nvPr>
            <p:ph type="dt" sz="half" idx="10"/>
          </p:nvPr>
        </p:nvSpPr>
        <p:spPr/>
        <p:txBody>
          <a:bodyPr/>
          <a:lstStyle/>
          <a:p>
            <a:fld id="{EFAAA659-74E4-4A70-9DD2-3621CDF016B9}" type="datetimeFigureOut">
              <a:rPr lang="en-US" smtClean="0"/>
              <a:t>1/11/2019</a:t>
            </a:fld>
            <a:endParaRPr lang="en-US"/>
          </a:p>
        </p:txBody>
      </p:sp>
      <p:sp>
        <p:nvSpPr>
          <p:cNvPr id="6" name="Footer Placeholder 5">
            <a:extLst>
              <a:ext uri="{FF2B5EF4-FFF2-40B4-BE49-F238E27FC236}">
                <a16:creationId xmlns:a16="http://schemas.microsoft.com/office/drawing/2014/main" id="{3A3E3617-0DC7-45B7-8C39-3EFAE4B32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07BBA-4C4D-42B5-893B-FB868DF827AC}"/>
              </a:ext>
            </a:extLst>
          </p:cNvPr>
          <p:cNvSpPr>
            <a:spLocks noGrp="1"/>
          </p:cNvSpPr>
          <p:nvPr>
            <p:ph type="sldNum" sz="quarter" idx="12"/>
          </p:nvPr>
        </p:nvSpPr>
        <p:spPr/>
        <p:txBody>
          <a:bodyPr/>
          <a:lstStyle/>
          <a:p>
            <a:fld id="{12A8D4D6-1BDD-45DF-9F45-4CF9A8759903}" type="slidenum">
              <a:rPr lang="en-US" smtClean="0"/>
              <a:t>‹#›</a:t>
            </a:fld>
            <a:endParaRPr lang="en-US"/>
          </a:p>
        </p:txBody>
      </p:sp>
    </p:spTree>
    <p:extLst>
      <p:ext uri="{BB962C8B-B14F-4D97-AF65-F5344CB8AC3E}">
        <p14:creationId xmlns:p14="http://schemas.microsoft.com/office/powerpoint/2010/main" val="2705604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E61B2-56BE-440B-8155-40A90D25A4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BEDB07-CE14-48FA-B87B-B9E5778AC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A7A1AF-5853-488F-8814-4A83E452D16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DB8AE-5B68-42E6-A345-BD62CFDB61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B2F484-F1F3-4769-9169-23439A9207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BEB255-AF04-4FFA-9E99-B1D02C53FB55}"/>
              </a:ext>
            </a:extLst>
          </p:cNvPr>
          <p:cNvSpPr>
            <a:spLocks noGrp="1"/>
          </p:cNvSpPr>
          <p:nvPr>
            <p:ph type="dt" sz="half" idx="10"/>
          </p:nvPr>
        </p:nvSpPr>
        <p:spPr/>
        <p:txBody>
          <a:bodyPr/>
          <a:lstStyle/>
          <a:p>
            <a:fld id="{EFAAA659-74E4-4A70-9DD2-3621CDF016B9}" type="datetimeFigureOut">
              <a:rPr lang="en-US" smtClean="0"/>
              <a:t>1/11/2019</a:t>
            </a:fld>
            <a:endParaRPr lang="en-US"/>
          </a:p>
        </p:txBody>
      </p:sp>
      <p:sp>
        <p:nvSpPr>
          <p:cNvPr id="8" name="Footer Placeholder 7">
            <a:extLst>
              <a:ext uri="{FF2B5EF4-FFF2-40B4-BE49-F238E27FC236}">
                <a16:creationId xmlns:a16="http://schemas.microsoft.com/office/drawing/2014/main" id="{80950472-2C51-4451-9113-6AD903CBB2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F82BB2-6F90-440E-8B53-B45FD394175D}"/>
              </a:ext>
            </a:extLst>
          </p:cNvPr>
          <p:cNvSpPr>
            <a:spLocks noGrp="1"/>
          </p:cNvSpPr>
          <p:nvPr>
            <p:ph type="sldNum" sz="quarter" idx="12"/>
          </p:nvPr>
        </p:nvSpPr>
        <p:spPr/>
        <p:txBody>
          <a:bodyPr/>
          <a:lstStyle/>
          <a:p>
            <a:fld id="{12A8D4D6-1BDD-45DF-9F45-4CF9A8759903}" type="slidenum">
              <a:rPr lang="en-US" smtClean="0"/>
              <a:t>‹#›</a:t>
            </a:fld>
            <a:endParaRPr lang="en-US"/>
          </a:p>
        </p:txBody>
      </p:sp>
    </p:spTree>
    <p:extLst>
      <p:ext uri="{BB962C8B-B14F-4D97-AF65-F5344CB8AC3E}">
        <p14:creationId xmlns:p14="http://schemas.microsoft.com/office/powerpoint/2010/main" val="1137285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2093-B978-4A97-9676-2439A8029C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E69D82-F743-4365-B563-5A1E65B39124}"/>
              </a:ext>
            </a:extLst>
          </p:cNvPr>
          <p:cNvSpPr>
            <a:spLocks noGrp="1"/>
          </p:cNvSpPr>
          <p:nvPr>
            <p:ph type="dt" sz="half" idx="10"/>
          </p:nvPr>
        </p:nvSpPr>
        <p:spPr/>
        <p:txBody>
          <a:bodyPr/>
          <a:lstStyle/>
          <a:p>
            <a:fld id="{EFAAA659-74E4-4A70-9DD2-3621CDF016B9}" type="datetimeFigureOut">
              <a:rPr lang="en-US" smtClean="0"/>
              <a:t>1/11/2019</a:t>
            </a:fld>
            <a:endParaRPr lang="en-US"/>
          </a:p>
        </p:txBody>
      </p:sp>
      <p:sp>
        <p:nvSpPr>
          <p:cNvPr id="4" name="Footer Placeholder 3">
            <a:extLst>
              <a:ext uri="{FF2B5EF4-FFF2-40B4-BE49-F238E27FC236}">
                <a16:creationId xmlns:a16="http://schemas.microsoft.com/office/drawing/2014/main" id="{74DC6097-2F6A-4003-B38D-1DF8690E4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205C9-C0CF-4BFA-99E2-8ED3C60B622C}"/>
              </a:ext>
            </a:extLst>
          </p:cNvPr>
          <p:cNvSpPr>
            <a:spLocks noGrp="1"/>
          </p:cNvSpPr>
          <p:nvPr>
            <p:ph type="sldNum" sz="quarter" idx="12"/>
          </p:nvPr>
        </p:nvSpPr>
        <p:spPr/>
        <p:txBody>
          <a:bodyPr/>
          <a:lstStyle/>
          <a:p>
            <a:fld id="{12A8D4D6-1BDD-45DF-9F45-4CF9A8759903}" type="slidenum">
              <a:rPr lang="en-US" smtClean="0"/>
              <a:t>‹#›</a:t>
            </a:fld>
            <a:endParaRPr lang="en-US"/>
          </a:p>
        </p:txBody>
      </p:sp>
    </p:spTree>
    <p:extLst>
      <p:ext uri="{BB962C8B-B14F-4D97-AF65-F5344CB8AC3E}">
        <p14:creationId xmlns:p14="http://schemas.microsoft.com/office/powerpoint/2010/main" val="323299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0F95FB-D947-451B-A56E-A366EBE5006A}"/>
              </a:ext>
            </a:extLst>
          </p:cNvPr>
          <p:cNvSpPr>
            <a:spLocks noGrp="1"/>
          </p:cNvSpPr>
          <p:nvPr>
            <p:ph type="dt" sz="half" idx="10"/>
          </p:nvPr>
        </p:nvSpPr>
        <p:spPr/>
        <p:txBody>
          <a:bodyPr/>
          <a:lstStyle/>
          <a:p>
            <a:fld id="{EFAAA659-74E4-4A70-9DD2-3621CDF016B9}" type="datetimeFigureOut">
              <a:rPr lang="en-US" smtClean="0"/>
              <a:t>1/11/2019</a:t>
            </a:fld>
            <a:endParaRPr lang="en-US"/>
          </a:p>
        </p:txBody>
      </p:sp>
      <p:sp>
        <p:nvSpPr>
          <p:cNvPr id="3" name="Footer Placeholder 2">
            <a:extLst>
              <a:ext uri="{FF2B5EF4-FFF2-40B4-BE49-F238E27FC236}">
                <a16:creationId xmlns:a16="http://schemas.microsoft.com/office/drawing/2014/main" id="{4D4E0BDA-8AB7-4C5F-BB41-19ADFD725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7D2B30-A03C-4922-B898-7611D31C8F75}"/>
              </a:ext>
            </a:extLst>
          </p:cNvPr>
          <p:cNvSpPr>
            <a:spLocks noGrp="1"/>
          </p:cNvSpPr>
          <p:nvPr>
            <p:ph type="sldNum" sz="quarter" idx="12"/>
          </p:nvPr>
        </p:nvSpPr>
        <p:spPr/>
        <p:txBody>
          <a:bodyPr/>
          <a:lstStyle/>
          <a:p>
            <a:fld id="{12A8D4D6-1BDD-45DF-9F45-4CF9A8759903}" type="slidenum">
              <a:rPr lang="en-US" smtClean="0"/>
              <a:t>‹#›</a:t>
            </a:fld>
            <a:endParaRPr lang="en-US"/>
          </a:p>
        </p:txBody>
      </p:sp>
    </p:spTree>
    <p:extLst>
      <p:ext uri="{BB962C8B-B14F-4D97-AF65-F5344CB8AC3E}">
        <p14:creationId xmlns:p14="http://schemas.microsoft.com/office/powerpoint/2010/main" val="968854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078C5-85D0-4F35-8EE4-486B702AA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BC3A74-AAF3-4091-A8B3-D213160123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B5D12C-4C16-44D5-AA62-C90D8D87A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C218B8-2031-4A52-9E98-0F0C3C6ECB6E}"/>
              </a:ext>
            </a:extLst>
          </p:cNvPr>
          <p:cNvSpPr>
            <a:spLocks noGrp="1"/>
          </p:cNvSpPr>
          <p:nvPr>
            <p:ph type="dt" sz="half" idx="10"/>
          </p:nvPr>
        </p:nvSpPr>
        <p:spPr/>
        <p:txBody>
          <a:bodyPr/>
          <a:lstStyle/>
          <a:p>
            <a:fld id="{EFAAA659-74E4-4A70-9DD2-3621CDF016B9}" type="datetimeFigureOut">
              <a:rPr lang="en-US" smtClean="0"/>
              <a:t>1/11/2019</a:t>
            </a:fld>
            <a:endParaRPr lang="en-US"/>
          </a:p>
        </p:txBody>
      </p:sp>
      <p:sp>
        <p:nvSpPr>
          <p:cNvPr id="6" name="Footer Placeholder 5">
            <a:extLst>
              <a:ext uri="{FF2B5EF4-FFF2-40B4-BE49-F238E27FC236}">
                <a16:creationId xmlns:a16="http://schemas.microsoft.com/office/drawing/2014/main" id="{861C1F53-0D8C-42A4-9637-064A0877C0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72FEA4-8A7F-497B-AF1F-7F9E57166DA4}"/>
              </a:ext>
            </a:extLst>
          </p:cNvPr>
          <p:cNvSpPr>
            <a:spLocks noGrp="1"/>
          </p:cNvSpPr>
          <p:nvPr>
            <p:ph type="sldNum" sz="quarter" idx="12"/>
          </p:nvPr>
        </p:nvSpPr>
        <p:spPr/>
        <p:txBody>
          <a:bodyPr/>
          <a:lstStyle/>
          <a:p>
            <a:fld id="{12A8D4D6-1BDD-45DF-9F45-4CF9A8759903}" type="slidenum">
              <a:rPr lang="en-US" smtClean="0"/>
              <a:t>‹#›</a:t>
            </a:fld>
            <a:endParaRPr lang="en-US"/>
          </a:p>
        </p:txBody>
      </p:sp>
    </p:spTree>
    <p:extLst>
      <p:ext uri="{BB962C8B-B14F-4D97-AF65-F5344CB8AC3E}">
        <p14:creationId xmlns:p14="http://schemas.microsoft.com/office/powerpoint/2010/main" val="1120070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0F5C-FB16-45CE-99BC-20B475E3C6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04D23E-E22F-4201-8F40-0718DF589F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92CCA4-1067-46A1-A1C2-8F5FC2F390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4DF6B-F966-4E55-91F9-ED89419CF39C}"/>
              </a:ext>
            </a:extLst>
          </p:cNvPr>
          <p:cNvSpPr>
            <a:spLocks noGrp="1"/>
          </p:cNvSpPr>
          <p:nvPr>
            <p:ph type="dt" sz="half" idx="10"/>
          </p:nvPr>
        </p:nvSpPr>
        <p:spPr/>
        <p:txBody>
          <a:bodyPr/>
          <a:lstStyle/>
          <a:p>
            <a:fld id="{EFAAA659-74E4-4A70-9DD2-3621CDF016B9}" type="datetimeFigureOut">
              <a:rPr lang="en-US" smtClean="0"/>
              <a:t>1/11/2019</a:t>
            </a:fld>
            <a:endParaRPr lang="en-US"/>
          </a:p>
        </p:txBody>
      </p:sp>
      <p:sp>
        <p:nvSpPr>
          <p:cNvPr id="6" name="Footer Placeholder 5">
            <a:extLst>
              <a:ext uri="{FF2B5EF4-FFF2-40B4-BE49-F238E27FC236}">
                <a16:creationId xmlns:a16="http://schemas.microsoft.com/office/drawing/2014/main" id="{23C26DAE-FDF9-491C-A874-8FAE27088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37B9E8-E134-4402-8BFE-19A653FB2E69}"/>
              </a:ext>
            </a:extLst>
          </p:cNvPr>
          <p:cNvSpPr>
            <a:spLocks noGrp="1"/>
          </p:cNvSpPr>
          <p:nvPr>
            <p:ph type="sldNum" sz="quarter" idx="12"/>
          </p:nvPr>
        </p:nvSpPr>
        <p:spPr/>
        <p:txBody>
          <a:bodyPr/>
          <a:lstStyle/>
          <a:p>
            <a:fld id="{12A8D4D6-1BDD-45DF-9F45-4CF9A8759903}" type="slidenum">
              <a:rPr lang="en-US" smtClean="0"/>
              <a:t>‹#›</a:t>
            </a:fld>
            <a:endParaRPr lang="en-US"/>
          </a:p>
        </p:txBody>
      </p:sp>
    </p:spTree>
    <p:extLst>
      <p:ext uri="{BB962C8B-B14F-4D97-AF65-F5344CB8AC3E}">
        <p14:creationId xmlns:p14="http://schemas.microsoft.com/office/powerpoint/2010/main" val="2809329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7059AF-7061-40AC-917A-8CD3729A51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C47AC3-B749-4FD3-8827-8ECF098B5E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88522-1F9A-481E-9074-245BD4A50E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AA659-74E4-4A70-9DD2-3621CDF016B9}" type="datetimeFigureOut">
              <a:rPr lang="en-US" smtClean="0"/>
              <a:t>1/11/2019</a:t>
            </a:fld>
            <a:endParaRPr lang="en-US"/>
          </a:p>
        </p:txBody>
      </p:sp>
      <p:sp>
        <p:nvSpPr>
          <p:cNvPr id="5" name="Footer Placeholder 4">
            <a:extLst>
              <a:ext uri="{FF2B5EF4-FFF2-40B4-BE49-F238E27FC236}">
                <a16:creationId xmlns:a16="http://schemas.microsoft.com/office/drawing/2014/main" id="{EA48039B-084F-4E39-864A-FB0D0280A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B30CEB-21F6-4F63-81E7-5A3CA494C7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8D4D6-1BDD-45DF-9F45-4CF9A8759903}" type="slidenum">
              <a:rPr lang="en-US" smtClean="0"/>
              <a:t>‹#›</a:t>
            </a:fld>
            <a:endParaRPr lang="en-US"/>
          </a:p>
        </p:txBody>
      </p:sp>
    </p:spTree>
    <p:extLst>
      <p:ext uri="{BB962C8B-B14F-4D97-AF65-F5344CB8AC3E}">
        <p14:creationId xmlns:p14="http://schemas.microsoft.com/office/powerpoint/2010/main" val="2267420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5.mp4"/><Relationship Id="rId7" Type="http://schemas.openxmlformats.org/officeDocument/2006/relationships/image" Target="../media/image3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29.xml"/><Relationship Id="rId5" Type="http://schemas.openxmlformats.org/officeDocument/2006/relationships/slideLayout" Target="../slideLayouts/slideLayout12.xml"/><Relationship Id="rId4" Type="http://schemas.openxmlformats.org/officeDocument/2006/relationships/video" Target="../media/media5.mp4"/></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850115-45F6-4B8C-8B58-1BD075A1C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13" y="0"/>
            <a:ext cx="13001626" cy="6858000"/>
          </a:xfrm>
          <a:prstGeom prst="rect">
            <a:avLst/>
          </a:prstGeom>
        </p:spPr>
      </p:pic>
      <p:sp>
        <p:nvSpPr>
          <p:cNvPr id="10" name="Rectangle 9">
            <a:extLst>
              <a:ext uri="{FF2B5EF4-FFF2-40B4-BE49-F238E27FC236}">
                <a16:creationId xmlns:a16="http://schemas.microsoft.com/office/drawing/2014/main" id="{15E5FB27-54FA-4E34-9F40-7A1BC5E85CB4}"/>
              </a:ext>
            </a:extLst>
          </p:cNvPr>
          <p:cNvSpPr/>
          <p:nvPr/>
        </p:nvSpPr>
        <p:spPr>
          <a:xfrm>
            <a:off x="-404813" y="4921051"/>
            <a:ext cx="13001626" cy="18844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CFB4374-D186-40E2-84F8-D2AB1D6F8DFF}"/>
              </a:ext>
            </a:extLst>
          </p:cNvPr>
          <p:cNvSpPr/>
          <p:nvPr/>
        </p:nvSpPr>
        <p:spPr>
          <a:xfrm>
            <a:off x="702822" y="5097516"/>
            <a:ext cx="10786356" cy="1631216"/>
          </a:xfrm>
          <a:prstGeom prst="rect">
            <a:avLst/>
          </a:prstGeom>
        </p:spPr>
        <p:txBody>
          <a:bodyPr wrap="square">
            <a:spAutoFit/>
          </a:bodyPr>
          <a:lstStyle/>
          <a:p>
            <a:pPr algn="ctr"/>
            <a:r>
              <a:rPr lang="en-US" sz="4800" dirty="0">
                <a:solidFill>
                  <a:schemeClr val="bg1"/>
                </a:solidFill>
              </a:rPr>
              <a:t>ARM Tips &amp; Techniques</a:t>
            </a:r>
          </a:p>
          <a:p>
            <a:pPr algn="ctr"/>
            <a:r>
              <a:rPr lang="en-US" sz="3200" dirty="0">
                <a:solidFill>
                  <a:schemeClr val="bg1"/>
                </a:solidFill>
              </a:rPr>
              <a:t>20</a:t>
            </a:r>
            <a:r>
              <a:rPr lang="en-US" sz="3200" baseline="30000" dirty="0">
                <a:solidFill>
                  <a:schemeClr val="bg1"/>
                </a:solidFill>
              </a:rPr>
              <a:t>th</a:t>
            </a:r>
            <a:r>
              <a:rPr lang="en-US" sz="3200" dirty="0">
                <a:solidFill>
                  <a:schemeClr val="bg1"/>
                </a:solidFill>
              </a:rPr>
              <a:t> Annual at NAICC</a:t>
            </a:r>
          </a:p>
          <a:p>
            <a:pPr algn="ctr"/>
            <a:r>
              <a:rPr lang="en-US" sz="2000" b="1" dirty="0">
                <a:solidFill>
                  <a:schemeClr val="bg1"/>
                </a:solidFill>
              </a:rPr>
              <a:t>         Powered by GDM</a:t>
            </a:r>
          </a:p>
        </p:txBody>
      </p:sp>
      <p:pic>
        <p:nvPicPr>
          <p:cNvPr id="6" name="Picture 14">
            <a:extLst>
              <a:ext uri="{FF2B5EF4-FFF2-40B4-BE49-F238E27FC236}">
                <a16:creationId xmlns:a16="http://schemas.microsoft.com/office/drawing/2014/main" id="{0734DB60-7FD7-4D69-9F6E-2D5B18E4C0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7896" y="6294269"/>
            <a:ext cx="472862" cy="47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603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ACAD02-CFB6-4888-B5D1-EB01F257A6CB}"/>
              </a:ext>
            </a:extLst>
          </p:cNvPr>
          <p:cNvSpPr/>
          <p:nvPr/>
        </p:nvSpPr>
        <p:spPr>
          <a:xfrm>
            <a:off x="5943601" y="1"/>
            <a:ext cx="62483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2727D22-7C9E-4149-9C71-38477D0D5C42}"/>
              </a:ext>
            </a:extLst>
          </p:cNvPr>
          <p:cNvSpPr/>
          <p:nvPr/>
        </p:nvSpPr>
        <p:spPr>
          <a:xfrm>
            <a:off x="6095999" y="216323"/>
            <a:ext cx="6095999" cy="5970865"/>
          </a:xfrm>
          <a:prstGeom prst="rect">
            <a:avLst/>
          </a:prstGeom>
        </p:spPr>
        <p:txBody>
          <a:bodyPr wrap="square">
            <a:spAutoFit/>
          </a:bodyPr>
          <a:lstStyle/>
          <a:p>
            <a:endParaRPr lang="en-US" sz="4000" dirty="0">
              <a:solidFill>
                <a:schemeClr val="bg1"/>
              </a:solidFill>
            </a:endParaRPr>
          </a:p>
          <a:p>
            <a:r>
              <a:rPr lang="en-US" sz="5200" b="1" dirty="0">
                <a:solidFill>
                  <a:schemeClr val="bg1"/>
                </a:solidFill>
              </a:rPr>
              <a:t>Weather Data Import</a:t>
            </a:r>
            <a:br>
              <a:rPr lang="en-US" sz="4000" dirty="0">
                <a:solidFill>
                  <a:schemeClr val="bg1"/>
                </a:solidFill>
              </a:rPr>
            </a:br>
            <a:endParaRPr lang="en-US" sz="4000" dirty="0">
              <a:solidFill>
                <a:schemeClr val="bg1"/>
              </a:solidFill>
            </a:endParaRPr>
          </a:p>
          <a:p>
            <a:r>
              <a:rPr lang="en-US" sz="2900" dirty="0">
                <a:solidFill>
                  <a:schemeClr val="bg1"/>
                </a:solidFill>
              </a:rPr>
              <a:t>Collaboration with ClearAg (Iteris) to build a new feature that allows you to import weather data. </a:t>
            </a:r>
          </a:p>
          <a:p>
            <a:endParaRPr lang="en-US" sz="2900" dirty="0">
              <a:solidFill>
                <a:schemeClr val="bg1"/>
              </a:solidFill>
            </a:endParaRPr>
          </a:p>
          <a:p>
            <a:r>
              <a:rPr lang="en-US" sz="2900" dirty="0" err="1">
                <a:solidFill>
                  <a:schemeClr val="bg1"/>
                </a:solidFill>
              </a:rPr>
              <a:t>ClearAg</a:t>
            </a:r>
            <a:r>
              <a:rPr lang="en-US" sz="2900" dirty="0">
                <a:solidFill>
                  <a:schemeClr val="bg1"/>
                </a:solidFill>
              </a:rPr>
              <a:t> offers specific information by utilizing meteorology, agronomy, land surface modeling and crop production at specific GPS coordinates.</a:t>
            </a:r>
            <a:endParaRPr lang="en-US" sz="4000" dirty="0">
              <a:solidFill>
                <a:schemeClr val="bg1"/>
              </a:solidFill>
            </a:endParaRPr>
          </a:p>
          <a:p>
            <a:endParaRPr lang="en-US" b="0" i="0" u="none" strike="noStrike" dirty="0">
              <a:solidFill>
                <a:schemeClr val="bg1"/>
              </a:solidFill>
              <a:effectLst/>
            </a:endParaRPr>
          </a:p>
        </p:txBody>
      </p:sp>
      <p:pic>
        <p:nvPicPr>
          <p:cNvPr id="4" name="Picture 3" descr="A close up of a dry grass field&#10;&#10;Description generated with very high confidence">
            <a:extLst>
              <a:ext uri="{FF2B5EF4-FFF2-40B4-BE49-F238E27FC236}">
                <a16:creationId xmlns:a16="http://schemas.microsoft.com/office/drawing/2014/main" id="{351C4EE4-EE69-4634-88AD-83795EAF7BE5}"/>
              </a:ext>
            </a:extLst>
          </p:cNvPr>
          <p:cNvPicPr>
            <a:picLocks noChangeAspect="1"/>
          </p:cNvPicPr>
          <p:nvPr/>
        </p:nvPicPr>
        <p:blipFill rotWithShape="1">
          <a:blip r:embed="rId3">
            <a:extLst>
              <a:ext uri="{28A0092B-C50C-407E-A947-70E740481C1C}">
                <a14:useLocalDpi xmlns:a14="http://schemas.microsoft.com/office/drawing/2010/main" val="0"/>
              </a:ext>
            </a:extLst>
          </a:blip>
          <a:srcRect r="40417"/>
          <a:stretch/>
        </p:blipFill>
        <p:spPr>
          <a:xfrm>
            <a:off x="0" y="-1"/>
            <a:ext cx="5943601" cy="6858000"/>
          </a:xfrm>
          <a:prstGeom prst="rect">
            <a:avLst/>
          </a:prstGeom>
        </p:spPr>
      </p:pic>
    </p:spTree>
    <p:extLst>
      <p:ext uri="{BB962C8B-B14F-4D97-AF65-F5344CB8AC3E}">
        <p14:creationId xmlns:p14="http://schemas.microsoft.com/office/powerpoint/2010/main" val="6541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ACAD02-CFB6-4888-B5D1-EB01F257A6CB}"/>
              </a:ext>
            </a:extLst>
          </p:cNvPr>
          <p:cNvSpPr/>
          <p:nvPr/>
        </p:nvSpPr>
        <p:spPr>
          <a:xfrm>
            <a:off x="5943601" y="1"/>
            <a:ext cx="62483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2727D22-7C9E-4149-9C71-38477D0D5C42}"/>
              </a:ext>
            </a:extLst>
          </p:cNvPr>
          <p:cNvSpPr/>
          <p:nvPr/>
        </p:nvSpPr>
        <p:spPr>
          <a:xfrm>
            <a:off x="6760800" y="500495"/>
            <a:ext cx="4953001" cy="5293757"/>
          </a:xfrm>
          <a:prstGeom prst="rect">
            <a:avLst/>
          </a:prstGeom>
        </p:spPr>
        <p:txBody>
          <a:bodyPr wrap="square">
            <a:spAutoFit/>
          </a:bodyPr>
          <a:lstStyle/>
          <a:p>
            <a:endParaRPr lang="en-US" sz="4000" dirty="0">
              <a:solidFill>
                <a:schemeClr val="bg1"/>
              </a:solidFill>
            </a:endParaRPr>
          </a:p>
          <a:p>
            <a:r>
              <a:rPr lang="en-US" sz="4000" b="1" dirty="0">
                <a:solidFill>
                  <a:schemeClr val="bg1"/>
                </a:solidFill>
              </a:rPr>
              <a:t>Marketing &amp; Support</a:t>
            </a:r>
            <a:br>
              <a:rPr lang="en-US" sz="4000" dirty="0">
                <a:solidFill>
                  <a:schemeClr val="bg1"/>
                </a:solidFill>
              </a:rPr>
            </a:br>
            <a:endParaRPr lang="en-US" sz="4000" dirty="0">
              <a:solidFill>
                <a:schemeClr val="bg1"/>
              </a:solidFill>
            </a:endParaRPr>
          </a:p>
          <a:p>
            <a:r>
              <a:rPr lang="en-US" sz="4000" dirty="0">
                <a:solidFill>
                  <a:schemeClr val="bg1"/>
                </a:solidFill>
              </a:rPr>
              <a:t>We hired a full-time sales and marketing associate to focus on our client communications.</a:t>
            </a:r>
          </a:p>
          <a:p>
            <a:endParaRPr lang="en-US" b="0" i="0" u="none" strike="noStrike" dirty="0">
              <a:solidFill>
                <a:schemeClr val="bg1"/>
              </a:solidFill>
              <a:effectLst/>
            </a:endParaRPr>
          </a:p>
        </p:txBody>
      </p:sp>
      <p:pic>
        <p:nvPicPr>
          <p:cNvPr id="6" name="Picture 5" descr="A picture containing sky, wire, sitting, indoor&#10;&#10;Description generated with very high confidence">
            <a:extLst>
              <a:ext uri="{FF2B5EF4-FFF2-40B4-BE49-F238E27FC236}">
                <a16:creationId xmlns:a16="http://schemas.microsoft.com/office/drawing/2014/main" id="{53B3F430-C45F-4765-9AED-3F2BA6BE7209}"/>
              </a:ext>
            </a:extLst>
          </p:cNvPr>
          <p:cNvPicPr>
            <a:picLocks noChangeAspect="1"/>
          </p:cNvPicPr>
          <p:nvPr/>
        </p:nvPicPr>
        <p:blipFill rotWithShape="1">
          <a:blip r:embed="rId3">
            <a:extLst>
              <a:ext uri="{28A0092B-C50C-407E-A947-70E740481C1C}">
                <a14:useLocalDpi xmlns:a14="http://schemas.microsoft.com/office/drawing/2010/main" val="0"/>
              </a:ext>
            </a:extLst>
          </a:blip>
          <a:srcRect l="50267"/>
          <a:stretch/>
        </p:blipFill>
        <p:spPr>
          <a:xfrm>
            <a:off x="-119921" y="-1"/>
            <a:ext cx="6063522" cy="6858000"/>
          </a:xfrm>
          <a:prstGeom prst="rect">
            <a:avLst/>
          </a:prstGeom>
        </p:spPr>
      </p:pic>
    </p:spTree>
    <p:extLst>
      <p:ext uri="{BB962C8B-B14F-4D97-AF65-F5344CB8AC3E}">
        <p14:creationId xmlns:p14="http://schemas.microsoft.com/office/powerpoint/2010/main" val="419501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B810C5-70B0-413A-A331-6017440AD3C5}"/>
              </a:ext>
            </a:extLst>
          </p:cNvPr>
          <p:cNvSpPr/>
          <p:nvPr/>
        </p:nvSpPr>
        <p:spPr>
          <a:xfrm>
            <a:off x="0" y="44971"/>
            <a:ext cx="12192000" cy="2166893"/>
          </a:xfrm>
          <a:prstGeom prst="rect">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E76FF3E-07BC-4588-A4CB-EF993A0956F1}"/>
              </a:ext>
            </a:extLst>
          </p:cNvPr>
          <p:cNvSpPr>
            <a:spLocks noGrp="1"/>
          </p:cNvSpPr>
          <p:nvPr>
            <p:ph type="subTitle" idx="1"/>
          </p:nvPr>
        </p:nvSpPr>
        <p:spPr>
          <a:xfrm>
            <a:off x="0" y="-1891377"/>
            <a:ext cx="12188041" cy="6605515"/>
          </a:xfrm>
        </p:spPr>
        <p:txBody>
          <a:bodyPr anchor="ctr">
            <a:normAutofit/>
          </a:bodyPr>
          <a:lstStyle/>
          <a:p>
            <a:r>
              <a:rPr lang="en-US" sz="6600" dirty="0">
                <a:solidFill>
                  <a:schemeClr val="bg1"/>
                </a:solidFill>
              </a:rPr>
              <a:t>The </a:t>
            </a:r>
            <a:r>
              <a:rPr lang="en-US" sz="6600" b="1" dirty="0">
                <a:solidFill>
                  <a:schemeClr val="bg1"/>
                </a:solidFill>
              </a:rPr>
              <a:t>Year Ahead</a:t>
            </a:r>
            <a:endParaRPr lang="en-US" sz="6600" dirty="0">
              <a:solidFill>
                <a:schemeClr val="bg1"/>
              </a:solidFill>
            </a:endParaRPr>
          </a:p>
        </p:txBody>
      </p:sp>
      <p:sp>
        <p:nvSpPr>
          <p:cNvPr id="14" name="Rectangle 13">
            <a:extLst>
              <a:ext uri="{FF2B5EF4-FFF2-40B4-BE49-F238E27FC236}">
                <a16:creationId xmlns:a16="http://schemas.microsoft.com/office/drawing/2014/main" id="{68422307-E07C-45CD-84DA-62A34E3114DF}"/>
              </a:ext>
            </a:extLst>
          </p:cNvPr>
          <p:cNvSpPr/>
          <p:nvPr/>
        </p:nvSpPr>
        <p:spPr>
          <a:xfrm>
            <a:off x="702822" y="4265223"/>
            <a:ext cx="10786356" cy="1303434"/>
          </a:xfrm>
          <a:prstGeom prst="rect">
            <a:avLst/>
          </a:prstGeom>
        </p:spPr>
        <p:txBody>
          <a:bodyPr wrap="square">
            <a:spAutoFit/>
          </a:bodyPr>
          <a:lstStyle/>
          <a:p>
            <a:pPr algn="ctr"/>
            <a:r>
              <a:rPr lang="en-US" sz="3200" dirty="0">
                <a:solidFill>
                  <a:schemeClr val="tx1">
                    <a:lumMod val="65000"/>
                    <a:lumOff val="35000"/>
                  </a:schemeClr>
                </a:solidFill>
              </a:rPr>
              <a:t>In Over 100 Countries</a:t>
            </a:r>
          </a:p>
          <a:p>
            <a:pPr algn="ctr"/>
            <a:r>
              <a:rPr lang="en-US" sz="3200" dirty="0">
                <a:solidFill>
                  <a:schemeClr val="tx1">
                    <a:lumMod val="65000"/>
                    <a:lumOff val="35000"/>
                  </a:schemeClr>
                </a:solidFill>
              </a:rPr>
              <a:t>The Proven Software of Choice for 12</a:t>
            </a:r>
          </a:p>
        </p:txBody>
      </p:sp>
      <p:pic>
        <p:nvPicPr>
          <p:cNvPr id="4" name="Picture 3" descr="A picture containing fence, outdoor&#10;&#10;Description generated with high confidence">
            <a:extLst>
              <a:ext uri="{FF2B5EF4-FFF2-40B4-BE49-F238E27FC236}">
                <a16:creationId xmlns:a16="http://schemas.microsoft.com/office/drawing/2014/main" id="{DF3A4C0B-3CFD-497B-96CE-C3ED4373ADB8}"/>
              </a:ext>
            </a:extLst>
          </p:cNvPr>
          <p:cNvPicPr>
            <a:picLocks noChangeAspect="1"/>
          </p:cNvPicPr>
          <p:nvPr/>
        </p:nvPicPr>
        <p:blipFill rotWithShape="1">
          <a:blip r:embed="rId3">
            <a:extLst>
              <a:ext uri="{28A0092B-C50C-407E-A947-70E740481C1C}">
                <a14:useLocalDpi xmlns:a14="http://schemas.microsoft.com/office/drawing/2010/main" val="0"/>
              </a:ext>
            </a:extLst>
          </a:blip>
          <a:srcRect t="23847"/>
          <a:stretch/>
        </p:blipFill>
        <p:spPr>
          <a:xfrm>
            <a:off x="0" y="2023672"/>
            <a:ext cx="12192000" cy="4834328"/>
          </a:xfrm>
          <a:prstGeom prst="rect">
            <a:avLst/>
          </a:prstGeom>
        </p:spPr>
      </p:pic>
    </p:spTree>
    <p:extLst>
      <p:ext uri="{BB962C8B-B14F-4D97-AF65-F5344CB8AC3E}">
        <p14:creationId xmlns:p14="http://schemas.microsoft.com/office/powerpoint/2010/main" val="2099479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ACAD02-CFB6-4888-B5D1-EB01F257A6CB}"/>
              </a:ext>
            </a:extLst>
          </p:cNvPr>
          <p:cNvSpPr/>
          <p:nvPr/>
        </p:nvSpPr>
        <p:spPr>
          <a:xfrm>
            <a:off x="5943601" y="1"/>
            <a:ext cx="62483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2727D22-7C9E-4149-9C71-38477D0D5C42}"/>
              </a:ext>
            </a:extLst>
          </p:cNvPr>
          <p:cNvSpPr/>
          <p:nvPr/>
        </p:nvSpPr>
        <p:spPr>
          <a:xfrm>
            <a:off x="6785852" y="493082"/>
            <a:ext cx="4953001" cy="6124754"/>
          </a:xfrm>
          <a:prstGeom prst="rect">
            <a:avLst/>
          </a:prstGeom>
        </p:spPr>
        <p:txBody>
          <a:bodyPr wrap="square">
            <a:spAutoFit/>
          </a:bodyPr>
          <a:lstStyle/>
          <a:p>
            <a:endParaRPr lang="en-US" sz="4000" dirty="0">
              <a:solidFill>
                <a:schemeClr val="bg1"/>
              </a:solidFill>
            </a:endParaRPr>
          </a:p>
          <a:p>
            <a:r>
              <a:rPr lang="en-US" sz="5200" b="1" dirty="0">
                <a:solidFill>
                  <a:schemeClr val="bg1"/>
                </a:solidFill>
                <a:latin typeface="+mj-lt"/>
              </a:rPr>
              <a:t>Training Initiatives </a:t>
            </a:r>
            <a:br>
              <a:rPr lang="en-US" sz="4000" b="1" dirty="0">
                <a:solidFill>
                  <a:schemeClr val="bg1"/>
                </a:solidFill>
              </a:rPr>
            </a:br>
            <a:endParaRPr lang="en-US" sz="4000" b="1" dirty="0">
              <a:solidFill>
                <a:schemeClr val="bg1"/>
              </a:solidFill>
            </a:endParaRPr>
          </a:p>
          <a:p>
            <a:r>
              <a:rPr lang="en-US" sz="2800" dirty="0">
                <a:solidFill>
                  <a:schemeClr val="bg1"/>
                </a:solidFill>
              </a:rPr>
              <a:t>Continue to expand our tools and resources to make it easier for our clients.</a:t>
            </a:r>
          </a:p>
          <a:p>
            <a:br>
              <a:rPr lang="en-US" dirty="0">
                <a:solidFill>
                  <a:schemeClr val="bg1"/>
                </a:solidFill>
              </a:rPr>
            </a:br>
            <a:r>
              <a:rPr lang="en-US" sz="2800" dirty="0">
                <a:solidFill>
                  <a:schemeClr val="bg1"/>
                </a:solidFill>
              </a:rPr>
              <a:t>	- Tutorials</a:t>
            </a:r>
          </a:p>
          <a:p>
            <a:r>
              <a:rPr lang="en-US" sz="2800" dirty="0">
                <a:solidFill>
                  <a:schemeClr val="bg1"/>
                </a:solidFill>
              </a:rPr>
              <a:t>	- Coaching Events</a:t>
            </a:r>
          </a:p>
          <a:p>
            <a:r>
              <a:rPr lang="en-US" sz="2800" dirty="0">
                <a:solidFill>
                  <a:schemeClr val="bg1"/>
                </a:solidFill>
              </a:rPr>
              <a:t>	- Webinars</a:t>
            </a:r>
          </a:p>
          <a:p>
            <a:endParaRPr lang="en-US" sz="2800" dirty="0">
              <a:solidFill>
                <a:schemeClr val="bg1"/>
              </a:solidFill>
            </a:endParaRPr>
          </a:p>
          <a:p>
            <a:endParaRPr lang="en-US" sz="2800" dirty="0">
              <a:solidFill>
                <a:schemeClr val="bg1"/>
              </a:solidFill>
            </a:endParaRPr>
          </a:p>
          <a:p>
            <a:endParaRPr lang="en-US" b="0" i="0" u="none" strike="noStrike" dirty="0">
              <a:solidFill>
                <a:schemeClr val="bg1"/>
              </a:solidFill>
              <a:effectLst/>
            </a:endParaRPr>
          </a:p>
        </p:txBody>
      </p:sp>
      <p:pic>
        <p:nvPicPr>
          <p:cNvPr id="5" name="Picture 4" descr="A picture containing text&#10;&#10;Description generated with very high confidence">
            <a:extLst>
              <a:ext uri="{FF2B5EF4-FFF2-40B4-BE49-F238E27FC236}">
                <a16:creationId xmlns:a16="http://schemas.microsoft.com/office/drawing/2014/main" id="{836D31F9-5FE6-4F5E-B92F-10F1128F1CB8}"/>
              </a:ext>
            </a:extLst>
          </p:cNvPr>
          <p:cNvPicPr>
            <a:picLocks noChangeAspect="1"/>
          </p:cNvPicPr>
          <p:nvPr/>
        </p:nvPicPr>
        <p:blipFill rotWithShape="1">
          <a:blip r:embed="rId3">
            <a:extLst>
              <a:ext uri="{28A0092B-C50C-407E-A947-70E740481C1C}">
                <a14:useLocalDpi xmlns:a14="http://schemas.microsoft.com/office/drawing/2010/main" val="0"/>
              </a:ext>
            </a:extLst>
          </a:blip>
          <a:srcRect l="18592" r="18092"/>
          <a:stretch/>
        </p:blipFill>
        <p:spPr>
          <a:xfrm>
            <a:off x="29983" y="-1"/>
            <a:ext cx="6501039" cy="6858001"/>
          </a:xfrm>
          <a:prstGeom prst="rect">
            <a:avLst/>
          </a:prstGeom>
        </p:spPr>
      </p:pic>
    </p:spTree>
    <p:extLst>
      <p:ext uri="{BB962C8B-B14F-4D97-AF65-F5344CB8AC3E}">
        <p14:creationId xmlns:p14="http://schemas.microsoft.com/office/powerpoint/2010/main" val="80193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green field&#10;&#10;Description generated with very high confidence">
            <a:extLst>
              <a:ext uri="{FF2B5EF4-FFF2-40B4-BE49-F238E27FC236}">
                <a16:creationId xmlns:a16="http://schemas.microsoft.com/office/drawing/2014/main" id="{16770621-BCCE-46AF-BABD-4E25CF02F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41836" cy="8311146"/>
          </a:xfrm>
          <a:prstGeom prst="rect">
            <a:avLst/>
          </a:prstGeom>
        </p:spPr>
      </p:pic>
      <p:sp>
        <p:nvSpPr>
          <p:cNvPr id="10" name="Rectangle 9">
            <a:extLst>
              <a:ext uri="{FF2B5EF4-FFF2-40B4-BE49-F238E27FC236}">
                <a16:creationId xmlns:a16="http://schemas.microsoft.com/office/drawing/2014/main" id="{AF2A2058-555A-4E0A-860F-822461A95E24}"/>
              </a:ext>
            </a:extLst>
          </p:cNvPr>
          <p:cNvSpPr/>
          <p:nvPr/>
        </p:nvSpPr>
        <p:spPr>
          <a:xfrm>
            <a:off x="0" y="0"/>
            <a:ext cx="5296525" cy="99084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CC1FFEC-6CDE-4AB5-A0B0-D4914757E363}"/>
              </a:ext>
            </a:extLst>
          </p:cNvPr>
          <p:cNvSpPr txBox="1">
            <a:spLocks/>
          </p:cNvSpPr>
          <p:nvPr/>
        </p:nvSpPr>
        <p:spPr>
          <a:xfrm>
            <a:off x="464695" y="589329"/>
            <a:ext cx="4670976" cy="5838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00" b="1" dirty="0">
                <a:solidFill>
                  <a:schemeClr val="bg1"/>
                </a:solidFill>
              </a:rPr>
              <a:t>Product Release</a:t>
            </a:r>
          </a:p>
          <a:p>
            <a:endParaRPr lang="en-US" sz="2800" dirty="0">
              <a:solidFill>
                <a:schemeClr val="bg1"/>
              </a:solidFill>
            </a:endParaRPr>
          </a:p>
          <a:p>
            <a:r>
              <a:rPr lang="en-US" sz="2800" dirty="0">
                <a:solidFill>
                  <a:schemeClr val="bg1"/>
                </a:solidFill>
              </a:rPr>
              <a:t>Work as a team to ensure every client is aware of the new features and how to use them to make their work more efficient. </a:t>
            </a:r>
          </a:p>
        </p:txBody>
      </p:sp>
    </p:spTree>
    <p:extLst>
      <p:ext uri="{BB962C8B-B14F-4D97-AF65-F5344CB8AC3E}">
        <p14:creationId xmlns:p14="http://schemas.microsoft.com/office/powerpoint/2010/main" val="2580301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2A2058-555A-4E0A-860F-822461A95E24}"/>
              </a:ext>
            </a:extLst>
          </p:cNvPr>
          <p:cNvSpPr/>
          <p:nvPr/>
        </p:nvSpPr>
        <p:spPr>
          <a:xfrm>
            <a:off x="0" y="0"/>
            <a:ext cx="529652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CC1FFEC-6CDE-4AB5-A0B0-D4914757E363}"/>
              </a:ext>
            </a:extLst>
          </p:cNvPr>
          <p:cNvSpPr txBox="1">
            <a:spLocks/>
          </p:cNvSpPr>
          <p:nvPr/>
        </p:nvSpPr>
        <p:spPr>
          <a:xfrm>
            <a:off x="464695" y="589329"/>
            <a:ext cx="4670976" cy="5838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00" b="1" dirty="0">
                <a:solidFill>
                  <a:schemeClr val="bg1"/>
                </a:solidFill>
              </a:rPr>
              <a:t>Precision Ag</a:t>
            </a:r>
          </a:p>
          <a:p>
            <a:endParaRPr lang="en-US" sz="2800" dirty="0">
              <a:solidFill>
                <a:schemeClr val="bg1"/>
              </a:solidFill>
            </a:endParaRPr>
          </a:p>
          <a:p>
            <a:r>
              <a:rPr lang="en-US" sz="2800" dirty="0">
                <a:solidFill>
                  <a:schemeClr val="bg1"/>
                </a:solidFill>
              </a:rPr>
              <a:t>Work closely with South Dakota State University to provide support with development and implementation.</a:t>
            </a:r>
          </a:p>
          <a:p>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Correlation of known variability</a:t>
            </a:r>
          </a:p>
          <a:p>
            <a:pPr marL="457200" indent="-457200">
              <a:buFont typeface="Arial" panose="020B0604020202020204" pitchFamily="34" charset="0"/>
              <a:buChar char="•"/>
            </a:pPr>
            <a:r>
              <a:rPr lang="en-US" sz="2800" dirty="0">
                <a:solidFill>
                  <a:schemeClr val="bg1"/>
                </a:solidFill>
              </a:rPr>
              <a:t>UAV data analysis</a:t>
            </a:r>
            <a:endParaRPr lang="en-US" sz="200" dirty="0">
              <a:solidFill>
                <a:schemeClr val="bg1"/>
              </a:solidFill>
            </a:endParaRPr>
          </a:p>
          <a:p>
            <a:endParaRPr lang="en-US" sz="2800" dirty="0">
              <a:solidFill>
                <a:schemeClr val="bg1"/>
              </a:solidFill>
            </a:endParaRPr>
          </a:p>
        </p:txBody>
      </p:sp>
      <p:pic>
        <p:nvPicPr>
          <p:cNvPr id="7" name="Picture 6" descr="A picture containing person, man&#10;&#10;Description automatically generated">
            <a:extLst>
              <a:ext uri="{FF2B5EF4-FFF2-40B4-BE49-F238E27FC236}">
                <a16:creationId xmlns:a16="http://schemas.microsoft.com/office/drawing/2014/main" id="{5D9DD766-ABCE-4342-9ACA-A00CFE994E60}"/>
              </a:ext>
            </a:extLst>
          </p:cNvPr>
          <p:cNvPicPr>
            <a:picLocks noChangeAspect="1"/>
          </p:cNvPicPr>
          <p:nvPr/>
        </p:nvPicPr>
        <p:blipFill rotWithShape="1">
          <a:blip r:embed="rId3">
            <a:extLst>
              <a:ext uri="{28A0092B-C50C-407E-A947-70E740481C1C}">
                <a14:useLocalDpi xmlns:a14="http://schemas.microsoft.com/office/drawing/2010/main" val="0"/>
              </a:ext>
            </a:extLst>
          </a:blip>
          <a:srcRect l="15856" t="16746" r="25560" b="24881"/>
          <a:stretch/>
        </p:blipFill>
        <p:spPr>
          <a:xfrm>
            <a:off x="5135671" y="0"/>
            <a:ext cx="9189929" cy="6858000"/>
          </a:xfrm>
          <a:prstGeom prst="rect">
            <a:avLst/>
          </a:prstGeom>
        </p:spPr>
      </p:pic>
    </p:spTree>
    <p:extLst>
      <p:ext uri="{BB962C8B-B14F-4D97-AF65-F5344CB8AC3E}">
        <p14:creationId xmlns:p14="http://schemas.microsoft.com/office/powerpoint/2010/main" val="186775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ACAD02-CFB6-4888-B5D1-EB01F257A6CB}"/>
              </a:ext>
            </a:extLst>
          </p:cNvPr>
          <p:cNvSpPr/>
          <p:nvPr/>
        </p:nvSpPr>
        <p:spPr>
          <a:xfrm>
            <a:off x="5943601" y="1"/>
            <a:ext cx="62483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2727D22-7C9E-4149-9C71-38477D0D5C42}"/>
              </a:ext>
            </a:extLst>
          </p:cNvPr>
          <p:cNvSpPr/>
          <p:nvPr/>
        </p:nvSpPr>
        <p:spPr>
          <a:xfrm>
            <a:off x="6835956" y="881389"/>
            <a:ext cx="4953001" cy="4708981"/>
          </a:xfrm>
          <a:prstGeom prst="rect">
            <a:avLst/>
          </a:prstGeom>
        </p:spPr>
        <p:txBody>
          <a:bodyPr wrap="square">
            <a:spAutoFit/>
          </a:bodyPr>
          <a:lstStyle/>
          <a:p>
            <a:r>
              <a:rPr lang="en-US" sz="5200" b="1" dirty="0">
                <a:solidFill>
                  <a:schemeClr val="bg1"/>
                </a:solidFill>
                <a:latin typeface="+mj-lt"/>
              </a:rPr>
              <a:t>Client Driven</a:t>
            </a:r>
            <a:r>
              <a:rPr lang="en-US" sz="5200" dirty="0">
                <a:solidFill>
                  <a:schemeClr val="bg1"/>
                </a:solidFill>
                <a:latin typeface="+mj-lt"/>
              </a:rPr>
              <a:t> </a:t>
            </a:r>
            <a:r>
              <a:rPr lang="en-US" sz="5200" b="1" dirty="0">
                <a:solidFill>
                  <a:schemeClr val="bg1"/>
                </a:solidFill>
                <a:latin typeface="+mj-lt"/>
              </a:rPr>
              <a:t>Development</a:t>
            </a:r>
            <a:br>
              <a:rPr lang="en-US" sz="4000" b="1" dirty="0">
                <a:solidFill>
                  <a:schemeClr val="bg1"/>
                </a:solidFill>
              </a:rPr>
            </a:br>
            <a:endParaRPr lang="en-US" sz="2800" dirty="0">
              <a:solidFill>
                <a:schemeClr val="bg1"/>
              </a:solidFill>
            </a:endParaRPr>
          </a:p>
          <a:p>
            <a:r>
              <a:rPr lang="en-US" sz="2800" b="0" i="0" u="none" strike="noStrike" dirty="0">
                <a:solidFill>
                  <a:schemeClr val="bg1"/>
                </a:solidFill>
                <a:effectLst/>
              </a:rPr>
              <a:t>Working closely with our clients to implement additional features and intuitive reporting.</a:t>
            </a:r>
          </a:p>
          <a:p>
            <a:endParaRPr lang="en-US" sz="2800" dirty="0">
              <a:solidFill>
                <a:schemeClr val="bg1"/>
              </a:solidFill>
            </a:endParaRPr>
          </a:p>
          <a:p>
            <a:r>
              <a:rPr lang="en-US" sz="2800" b="0" i="0" u="none" strike="noStrike" dirty="0">
                <a:solidFill>
                  <a:schemeClr val="bg1"/>
                </a:solidFill>
                <a:effectLst/>
              </a:rPr>
              <a:t>Providing new features throughout the year.</a:t>
            </a:r>
          </a:p>
        </p:txBody>
      </p:sp>
      <p:pic>
        <p:nvPicPr>
          <p:cNvPr id="3" name="Picture 2" descr="A person in a green field&#10;&#10;Description generated with very high confidence">
            <a:extLst>
              <a:ext uri="{FF2B5EF4-FFF2-40B4-BE49-F238E27FC236}">
                <a16:creationId xmlns:a16="http://schemas.microsoft.com/office/drawing/2014/main" id="{D70D7C9A-7F14-4EB1-BA36-F5D2706EE7F2}"/>
              </a:ext>
            </a:extLst>
          </p:cNvPr>
          <p:cNvPicPr>
            <a:picLocks noChangeAspect="1"/>
          </p:cNvPicPr>
          <p:nvPr/>
        </p:nvPicPr>
        <p:blipFill rotWithShape="1">
          <a:blip r:embed="rId3">
            <a:extLst>
              <a:ext uri="{28A0092B-C50C-407E-A947-70E740481C1C}">
                <a14:useLocalDpi xmlns:a14="http://schemas.microsoft.com/office/drawing/2010/main" val="0"/>
              </a:ext>
            </a:extLst>
          </a:blip>
          <a:srcRect l="29357" r="17271"/>
          <a:stretch/>
        </p:blipFill>
        <p:spPr>
          <a:xfrm>
            <a:off x="-1" y="0"/>
            <a:ext cx="5943602" cy="6858000"/>
          </a:xfrm>
          <a:prstGeom prst="rect">
            <a:avLst/>
          </a:prstGeom>
        </p:spPr>
      </p:pic>
    </p:spTree>
    <p:extLst>
      <p:ext uri="{BB962C8B-B14F-4D97-AF65-F5344CB8AC3E}">
        <p14:creationId xmlns:p14="http://schemas.microsoft.com/office/powerpoint/2010/main" val="149710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green field with trees in the background&#10;&#10;Description generated with very high confidence">
            <a:extLst>
              <a:ext uri="{FF2B5EF4-FFF2-40B4-BE49-F238E27FC236}">
                <a16:creationId xmlns:a16="http://schemas.microsoft.com/office/drawing/2014/main" id="{35C1737B-5E3D-4D2A-92C1-D1C5379DCF23}"/>
              </a:ext>
            </a:extLst>
          </p:cNvPr>
          <p:cNvPicPr>
            <a:picLocks noChangeAspect="1"/>
          </p:cNvPicPr>
          <p:nvPr/>
        </p:nvPicPr>
        <p:blipFill rotWithShape="1">
          <a:blip r:embed="rId2">
            <a:extLst>
              <a:ext uri="{28A0092B-C50C-407E-A947-70E740481C1C}">
                <a14:useLocalDpi xmlns:a14="http://schemas.microsoft.com/office/drawing/2010/main" val="0"/>
              </a:ext>
            </a:extLst>
          </a:blip>
          <a:srcRect t="21178" r="1" b="9080"/>
          <a:stretch/>
        </p:blipFill>
        <p:spPr>
          <a:xfrm>
            <a:off x="643467" y="643467"/>
            <a:ext cx="10905066"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7" name="Rectangle 6">
            <a:extLst>
              <a:ext uri="{FF2B5EF4-FFF2-40B4-BE49-F238E27FC236}">
                <a16:creationId xmlns:a16="http://schemas.microsoft.com/office/drawing/2014/main" id="{129F29E8-D602-4EAD-9E9E-FD7832B7E593}"/>
              </a:ext>
            </a:extLst>
          </p:cNvPr>
          <p:cNvSpPr/>
          <p:nvPr/>
        </p:nvSpPr>
        <p:spPr>
          <a:xfrm>
            <a:off x="438412" y="2483893"/>
            <a:ext cx="11294114" cy="15223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t>ARM improves efficiency, increases accuracy, and </a:t>
            </a:r>
          </a:p>
          <a:p>
            <a:pPr algn="ctr"/>
            <a:r>
              <a:rPr lang="en-US" sz="3600" dirty="0"/>
              <a:t>promotes better quality of results. </a:t>
            </a:r>
          </a:p>
        </p:txBody>
      </p:sp>
    </p:spTree>
    <p:extLst>
      <p:ext uri="{BB962C8B-B14F-4D97-AF65-F5344CB8AC3E}">
        <p14:creationId xmlns:p14="http://schemas.microsoft.com/office/powerpoint/2010/main" val="3904831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ed, sitting, indoor&#10;&#10;Description generated with very high confidence">
            <a:extLst>
              <a:ext uri="{FF2B5EF4-FFF2-40B4-BE49-F238E27FC236}">
                <a16:creationId xmlns:a16="http://schemas.microsoft.com/office/drawing/2014/main" id="{B7E16C61-99AA-4C93-85E5-E899DD88E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 y="0"/>
            <a:ext cx="12195959" cy="9146970"/>
          </a:xfrm>
          <a:prstGeom prst="rect">
            <a:avLst/>
          </a:prstGeom>
        </p:spPr>
      </p:pic>
      <p:sp>
        <p:nvSpPr>
          <p:cNvPr id="16" name="Rectangle 15">
            <a:extLst>
              <a:ext uri="{FF2B5EF4-FFF2-40B4-BE49-F238E27FC236}">
                <a16:creationId xmlns:a16="http://schemas.microsoft.com/office/drawing/2014/main" id="{D9B810C5-70B0-413A-A331-6017440AD3C5}"/>
              </a:ext>
            </a:extLst>
          </p:cNvPr>
          <p:cNvSpPr/>
          <p:nvPr/>
        </p:nvSpPr>
        <p:spPr>
          <a:xfrm>
            <a:off x="0" y="2533343"/>
            <a:ext cx="12192000" cy="2166893"/>
          </a:xfrm>
          <a:prstGeom prst="rect">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E76FF3E-07BC-4588-A4CB-EF993A0956F1}"/>
              </a:ext>
            </a:extLst>
          </p:cNvPr>
          <p:cNvSpPr>
            <a:spLocks noGrp="1"/>
          </p:cNvSpPr>
          <p:nvPr>
            <p:ph type="subTitle" idx="1"/>
          </p:nvPr>
        </p:nvSpPr>
        <p:spPr>
          <a:xfrm>
            <a:off x="0" y="372133"/>
            <a:ext cx="12188041" cy="6605515"/>
          </a:xfrm>
        </p:spPr>
        <p:txBody>
          <a:bodyPr anchor="ctr">
            <a:normAutofit/>
          </a:bodyPr>
          <a:lstStyle/>
          <a:p>
            <a:r>
              <a:rPr lang="en-US" sz="6600" dirty="0">
                <a:solidFill>
                  <a:schemeClr val="bg1"/>
                </a:solidFill>
                <a:latin typeface="+mj-lt"/>
              </a:rPr>
              <a:t>ARM 2019 Enhancements</a:t>
            </a:r>
          </a:p>
        </p:txBody>
      </p:sp>
    </p:spTree>
    <p:extLst>
      <p:ext uri="{BB962C8B-B14F-4D97-AF65-F5344CB8AC3E}">
        <p14:creationId xmlns:p14="http://schemas.microsoft.com/office/powerpoint/2010/main" val="111918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Repeated Measures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843641"/>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43625-4BE0-472A-91D9-F9DFD9C9A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10" name="Rectangle 9">
            <a:extLst>
              <a:ext uri="{FF2B5EF4-FFF2-40B4-BE49-F238E27FC236}">
                <a16:creationId xmlns:a16="http://schemas.microsoft.com/office/drawing/2014/main" id="{15E5FB27-54FA-4E34-9F40-7A1BC5E85CB4}"/>
              </a:ext>
            </a:extLst>
          </p:cNvPr>
          <p:cNvSpPr/>
          <p:nvPr/>
        </p:nvSpPr>
        <p:spPr>
          <a:xfrm>
            <a:off x="0" y="3673650"/>
            <a:ext cx="12192000" cy="20444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CFB4374-D186-40E2-84F8-D2AB1D6F8DFF}"/>
              </a:ext>
            </a:extLst>
          </p:cNvPr>
          <p:cNvSpPr/>
          <p:nvPr/>
        </p:nvSpPr>
        <p:spPr>
          <a:xfrm>
            <a:off x="702822" y="3872271"/>
            <a:ext cx="10786356" cy="2062103"/>
          </a:xfrm>
          <a:prstGeom prst="rect">
            <a:avLst/>
          </a:prstGeom>
        </p:spPr>
        <p:txBody>
          <a:bodyPr wrap="square">
            <a:spAutoFit/>
          </a:bodyPr>
          <a:lstStyle/>
          <a:p>
            <a:pPr algn="ctr"/>
            <a:r>
              <a:rPr lang="en-US" sz="3200" dirty="0">
                <a:solidFill>
                  <a:schemeClr val="bg1"/>
                </a:solidFill>
              </a:rPr>
              <a:t>Our </a:t>
            </a:r>
            <a:r>
              <a:rPr lang="en-US" sz="3200" b="1" dirty="0">
                <a:solidFill>
                  <a:schemeClr val="bg1"/>
                </a:solidFill>
              </a:rPr>
              <a:t>Mission</a:t>
            </a:r>
          </a:p>
          <a:p>
            <a:pPr algn="ctr"/>
            <a:r>
              <a:rPr lang="en-US" sz="3200" dirty="0">
                <a:solidFill>
                  <a:schemeClr val="bg1"/>
                </a:solidFill>
                <a:latin typeface="Calibri Light" panose="020F0302020204030204" pitchFamily="34" charset="0"/>
                <a:cs typeface="Calibri Light" panose="020F0302020204030204" pitchFamily="34" charset="0"/>
              </a:rPr>
              <a:t>“Provide the research community technology to improve efficiency and accelerate innovation”</a:t>
            </a:r>
          </a:p>
          <a:p>
            <a:pPr algn="ctr"/>
            <a:endParaRPr lang="en-US" sz="3200" b="1" dirty="0">
              <a:solidFill>
                <a:schemeClr val="bg1"/>
              </a:solidFill>
            </a:endParaRPr>
          </a:p>
        </p:txBody>
      </p:sp>
    </p:spTree>
    <p:extLst>
      <p:ext uri="{BB962C8B-B14F-4D97-AF65-F5344CB8AC3E}">
        <p14:creationId xmlns:p14="http://schemas.microsoft.com/office/powerpoint/2010/main" val="1914743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5D7D4A0-D764-474B-B220-411CE11AD97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rPr>
              <a:t>Repeated Measures</a:t>
            </a:r>
            <a:endParaRPr lang="en-US" sz="4400" b="1" dirty="0">
              <a:solidFill>
                <a:schemeClr val="bg1"/>
              </a:solidFill>
            </a:endParaRPr>
          </a:p>
        </p:txBody>
      </p:sp>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15" name="Content Placeholder 2">
            <a:extLst>
              <a:ext uri="{FF2B5EF4-FFF2-40B4-BE49-F238E27FC236}">
                <a16:creationId xmlns:a16="http://schemas.microsoft.com/office/drawing/2014/main" id="{34254BEC-8A3E-42D2-B2A5-75E66ED0558C}"/>
              </a:ext>
            </a:extLst>
          </p:cNvPr>
          <p:cNvSpPr txBox="1">
            <a:spLocks/>
          </p:cNvSpPr>
          <p:nvPr/>
        </p:nvSpPr>
        <p:spPr>
          <a:xfrm>
            <a:off x="266701" y="1527810"/>
            <a:ext cx="7897585"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r>
              <a:rPr lang="en-US" sz="3200" b="1" dirty="0"/>
              <a:t>Analyze repeated assessments across time</a:t>
            </a:r>
          </a:p>
          <a:p>
            <a:pPr marL="201168" lvl="1" indent="0">
              <a:buFont typeface="Arial" panose="020B0604020202020204" pitchFamily="34" charset="0"/>
              <a:buNone/>
            </a:pPr>
            <a:endParaRPr lang="en-US" sz="2600" dirty="0"/>
          </a:p>
          <a:p>
            <a:pPr marL="201168" lvl="1" indent="0">
              <a:buFont typeface="Arial" panose="020B0604020202020204" pitchFamily="34" charset="0"/>
              <a:buNone/>
            </a:pPr>
            <a:r>
              <a:rPr lang="en-US" sz="3000" dirty="0"/>
              <a:t>Enhancement</a:t>
            </a:r>
          </a:p>
          <a:p>
            <a:pPr marL="658368" lvl="1" indent="-457200"/>
            <a:r>
              <a:rPr lang="en-US" sz="2600" dirty="0"/>
              <a:t>Powerful statistical analysis which enable the control of factors which cause variability between treatments over time. </a:t>
            </a:r>
          </a:p>
          <a:p>
            <a:pPr marL="658368" lvl="1" indent="-457200"/>
            <a:r>
              <a:rPr lang="en-US" sz="2600" dirty="0"/>
              <a:t>Provides analysis of treatment means over time to determine if there is an overall time effect on the treatments performance.</a:t>
            </a:r>
          </a:p>
        </p:txBody>
      </p:sp>
      <p:pic>
        <p:nvPicPr>
          <p:cNvPr id="3" name="Picture 2">
            <a:extLst>
              <a:ext uri="{FF2B5EF4-FFF2-40B4-BE49-F238E27FC236}">
                <a16:creationId xmlns:a16="http://schemas.microsoft.com/office/drawing/2014/main" id="{EC6CACFA-36E0-4EDF-A678-34A2A09F0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7250" y="607501"/>
            <a:ext cx="3429929" cy="4449200"/>
          </a:xfrm>
          <a:prstGeom prst="rect">
            <a:avLst/>
          </a:prstGeom>
        </p:spPr>
      </p:pic>
    </p:spTree>
    <p:extLst>
      <p:ext uri="{BB962C8B-B14F-4D97-AF65-F5344CB8AC3E}">
        <p14:creationId xmlns:p14="http://schemas.microsoft.com/office/powerpoint/2010/main" val="4250360589"/>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5D7D4A0-D764-474B-B220-411CE11AD97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Repeated Measures</a:t>
            </a:r>
          </a:p>
        </p:txBody>
      </p:sp>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pic>
        <p:nvPicPr>
          <p:cNvPr id="2" name="Picture 1">
            <a:extLst>
              <a:ext uri="{FF2B5EF4-FFF2-40B4-BE49-F238E27FC236}">
                <a16:creationId xmlns:a16="http://schemas.microsoft.com/office/drawing/2014/main" id="{A1A83156-4614-49A7-B797-0B777C98200A}"/>
              </a:ext>
            </a:extLst>
          </p:cNvPr>
          <p:cNvPicPr>
            <a:picLocks noChangeAspect="1"/>
          </p:cNvPicPr>
          <p:nvPr/>
        </p:nvPicPr>
        <p:blipFill>
          <a:blip r:embed="rId3"/>
          <a:stretch>
            <a:fillRect/>
          </a:stretch>
        </p:blipFill>
        <p:spPr>
          <a:xfrm>
            <a:off x="11907" y="1215825"/>
            <a:ext cx="9897197" cy="4916072"/>
          </a:xfrm>
          <a:prstGeom prst="rect">
            <a:avLst/>
          </a:prstGeom>
        </p:spPr>
      </p:pic>
      <p:sp>
        <p:nvSpPr>
          <p:cNvPr id="15" name="Content Placeholder 2">
            <a:extLst>
              <a:ext uri="{FF2B5EF4-FFF2-40B4-BE49-F238E27FC236}">
                <a16:creationId xmlns:a16="http://schemas.microsoft.com/office/drawing/2014/main" id="{34254BEC-8A3E-42D2-B2A5-75E66ED0558C}"/>
              </a:ext>
            </a:extLst>
          </p:cNvPr>
          <p:cNvSpPr txBox="1">
            <a:spLocks/>
          </p:cNvSpPr>
          <p:nvPr/>
        </p:nvSpPr>
        <p:spPr>
          <a:xfrm>
            <a:off x="7529513" y="110909"/>
            <a:ext cx="4662486" cy="4389651"/>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buFont typeface="Arial" panose="020B0604020202020204" pitchFamily="34" charset="0"/>
              <a:buNone/>
            </a:pPr>
            <a:r>
              <a:rPr lang="en-US" sz="2600" b="1" dirty="0"/>
              <a:t>Define assessments for analysis:</a:t>
            </a:r>
          </a:p>
          <a:p>
            <a:pPr marL="715518" lvl="1" indent="-514350">
              <a:lnSpc>
                <a:spcPct val="100000"/>
              </a:lnSpc>
              <a:buFont typeface="Arial" panose="020B0604020202020204" pitchFamily="34" charset="0"/>
              <a:buAutoNum type="arabicPeriod"/>
            </a:pPr>
            <a:r>
              <a:rPr lang="en-US" sz="2600" dirty="0"/>
              <a:t>Select a column to find potential repeated assessments.</a:t>
            </a:r>
          </a:p>
          <a:p>
            <a:pPr marL="715518" lvl="1" indent="-514350">
              <a:lnSpc>
                <a:spcPct val="100000"/>
              </a:lnSpc>
              <a:buFont typeface="Arial" panose="020B0604020202020204" pitchFamily="34" charset="0"/>
              <a:buAutoNum type="arabicPeriod"/>
            </a:pPr>
            <a:r>
              <a:rPr lang="en-US" sz="2600" dirty="0"/>
              <a:t>ARM proposes fields to match other columns.</a:t>
            </a:r>
          </a:p>
          <a:p>
            <a:pPr marL="715518" lvl="1" indent="-514350">
              <a:lnSpc>
                <a:spcPct val="100000"/>
              </a:lnSpc>
              <a:buFont typeface="Arial" panose="020B0604020202020204" pitchFamily="34" charset="0"/>
              <a:buAutoNum type="arabicPeriod"/>
            </a:pPr>
            <a:r>
              <a:rPr lang="en-US" sz="2600" dirty="0"/>
              <a:t>Diagnose issues with column selection.</a:t>
            </a:r>
          </a:p>
          <a:p>
            <a:pPr marL="715518" lvl="1" indent="-514350">
              <a:lnSpc>
                <a:spcPct val="100000"/>
              </a:lnSpc>
              <a:buFont typeface="Arial" panose="020B0604020202020204" pitchFamily="34" charset="0"/>
              <a:buAutoNum type="arabicPeriod"/>
            </a:pPr>
            <a:r>
              <a:rPr lang="en-US" sz="2600" dirty="0"/>
              <a:t>Or load from history of column matches.</a:t>
            </a:r>
          </a:p>
        </p:txBody>
      </p:sp>
    </p:spTree>
    <p:extLst>
      <p:ext uri="{BB962C8B-B14F-4D97-AF65-F5344CB8AC3E}">
        <p14:creationId xmlns:p14="http://schemas.microsoft.com/office/powerpoint/2010/main" val="4003999499"/>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5D7D4A0-D764-474B-B220-411CE11AD97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rPr>
              <a:t>Repeated Measures</a:t>
            </a:r>
            <a:endParaRPr lang="en-US" sz="4400" b="1" dirty="0">
              <a:solidFill>
                <a:schemeClr val="bg1"/>
              </a:solidFill>
            </a:endParaRPr>
          </a:p>
        </p:txBody>
      </p:sp>
      <p:sp>
        <p:nvSpPr>
          <p:cNvPr id="7" name="Slide Number Placeholder 6">
            <a:extLst>
              <a:ext uri="{FF2B5EF4-FFF2-40B4-BE49-F238E27FC236}">
                <a16:creationId xmlns:a16="http://schemas.microsoft.com/office/drawing/2014/main" id="{5EE15BE3-921F-4FB4-805A-DF2409E5BBB7}"/>
              </a:ext>
            </a:extLst>
          </p:cNvPr>
          <p:cNvSpPr>
            <a:spLocks noGrp="1"/>
          </p:cNvSpPr>
          <p:nvPr>
            <p:ph type="sldNum" sz="quarter" idx="12"/>
          </p:nvPr>
        </p:nvSpPr>
        <p:spPr>
          <a:xfrm>
            <a:off x="9900458" y="6381965"/>
            <a:ext cx="1312025" cy="365125"/>
          </a:xfrm>
        </p:spPr>
        <p:txBody>
          <a:bodyPr/>
          <a:lstStyle/>
          <a:p>
            <a:fld id="{C9C19A02-6DA0-4506-978F-A9D468A4DBFF}" type="slidenum">
              <a:rPr lang="en-US" sz="2400" smtClean="0">
                <a:solidFill>
                  <a:schemeClr val="bg2"/>
                </a:solidFill>
              </a:rPr>
              <a:t>22</a:t>
            </a:fld>
            <a:endParaRPr lang="en-US" sz="2400" dirty="0">
              <a:solidFill>
                <a:schemeClr val="bg2"/>
              </a:solidFill>
            </a:endParaRPr>
          </a:p>
        </p:txBody>
      </p:sp>
      <p:sp>
        <p:nvSpPr>
          <p:cNvPr id="12" name="Slide Number Placeholder 8">
            <a:extLst>
              <a:ext uri="{FF2B5EF4-FFF2-40B4-BE49-F238E27FC236}">
                <a16:creationId xmlns:a16="http://schemas.microsoft.com/office/drawing/2014/main" id="{ACE59589-F13A-4814-9B4B-2D4BA403D1E9}"/>
              </a:ext>
            </a:extLst>
          </p:cNvPr>
          <p:cNvSpPr txBox="1">
            <a:spLocks/>
          </p:cNvSpPr>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C19A02-6DA0-4506-978F-A9D468A4DBFF}" type="slidenum">
              <a:rPr lang="en-US" smtClean="0"/>
              <a:pPr/>
              <a:t>22</a:t>
            </a:fld>
            <a:endParaRPr lang="en-US" dirty="0"/>
          </a:p>
        </p:txBody>
      </p:sp>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15" name="Content Placeholder 2">
            <a:extLst>
              <a:ext uri="{FF2B5EF4-FFF2-40B4-BE49-F238E27FC236}">
                <a16:creationId xmlns:a16="http://schemas.microsoft.com/office/drawing/2014/main" id="{34254BEC-8A3E-42D2-B2A5-75E66ED0558C}"/>
              </a:ext>
            </a:extLst>
          </p:cNvPr>
          <p:cNvSpPr txBox="1">
            <a:spLocks/>
          </p:cNvSpPr>
          <p:nvPr/>
        </p:nvSpPr>
        <p:spPr>
          <a:xfrm>
            <a:off x="266701" y="1527810"/>
            <a:ext cx="7823066"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r>
              <a:rPr lang="en-US" sz="2600" dirty="0"/>
              <a:t>Means and comparison letters for:</a:t>
            </a:r>
          </a:p>
          <a:p>
            <a:pPr marL="658368" lvl="1" indent="-457200"/>
            <a:r>
              <a:rPr lang="en-US" sz="2600" dirty="0"/>
              <a:t>Treatments	Rating Dates </a:t>
            </a:r>
          </a:p>
          <a:p>
            <a:pPr marL="658368" lvl="1" indent="-457200"/>
            <a:r>
              <a:rPr lang="en-US" sz="2600" dirty="0"/>
              <a:t>Treatment x Rating Date interaction</a:t>
            </a:r>
          </a:p>
          <a:p>
            <a:pPr marL="201168" lvl="1" indent="0">
              <a:spcBef>
                <a:spcPts val="1800"/>
              </a:spcBef>
              <a:buFont typeface="Arial" panose="020B0604020202020204" pitchFamily="34" charset="0"/>
              <a:buNone/>
            </a:pPr>
            <a:r>
              <a:rPr lang="en-US" sz="2600" dirty="0"/>
              <a:t>Apply correction to adjust for correlation (H-F-L or G-G)</a:t>
            </a:r>
          </a:p>
          <a:p>
            <a:pPr marL="201168" lvl="1" indent="0">
              <a:spcBef>
                <a:spcPts val="1800"/>
              </a:spcBef>
              <a:buFont typeface="Arial" panose="020B0604020202020204" pitchFamily="34" charset="0"/>
              <a:buNone/>
            </a:pPr>
            <a:r>
              <a:rPr lang="en-US" sz="2600" dirty="0"/>
              <a:t>Repeated Measures AOV table</a:t>
            </a:r>
          </a:p>
        </p:txBody>
      </p:sp>
      <p:pic>
        <p:nvPicPr>
          <p:cNvPr id="4" name="Picture 3">
            <a:extLst>
              <a:ext uri="{FF2B5EF4-FFF2-40B4-BE49-F238E27FC236}">
                <a16:creationId xmlns:a16="http://schemas.microsoft.com/office/drawing/2014/main" id="{6BE30491-AAA0-44F5-957C-CBDE5C9E0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767" y="33090"/>
            <a:ext cx="4102233" cy="6858000"/>
          </a:xfrm>
          <a:prstGeom prst="rect">
            <a:avLst/>
          </a:prstGeom>
        </p:spPr>
      </p:pic>
      <p:pic>
        <p:nvPicPr>
          <p:cNvPr id="5" name="Picture 4">
            <a:extLst>
              <a:ext uri="{FF2B5EF4-FFF2-40B4-BE49-F238E27FC236}">
                <a16:creationId xmlns:a16="http://schemas.microsoft.com/office/drawing/2014/main" id="{6C5F28D1-9794-45E8-981B-B295E9F78609}"/>
              </a:ext>
            </a:extLst>
          </p:cNvPr>
          <p:cNvPicPr>
            <a:picLocks noChangeAspect="1"/>
          </p:cNvPicPr>
          <p:nvPr/>
        </p:nvPicPr>
        <p:blipFill>
          <a:blip r:embed="rId4"/>
          <a:stretch>
            <a:fillRect/>
          </a:stretch>
        </p:blipFill>
        <p:spPr>
          <a:xfrm>
            <a:off x="1551" y="4162869"/>
            <a:ext cx="8088216" cy="1974047"/>
          </a:xfrm>
          <a:prstGeom prst="rect">
            <a:avLst/>
          </a:prstGeom>
        </p:spPr>
      </p:pic>
      <p:cxnSp>
        <p:nvCxnSpPr>
          <p:cNvPr id="18" name="Straight Arrow Connector 17">
            <a:extLst>
              <a:ext uri="{FF2B5EF4-FFF2-40B4-BE49-F238E27FC236}">
                <a16:creationId xmlns:a16="http://schemas.microsoft.com/office/drawing/2014/main" id="{4EAF919C-8EA2-4D10-A9E5-4EFE2EFBE572}"/>
              </a:ext>
            </a:extLst>
          </p:cNvPr>
          <p:cNvCxnSpPr>
            <a:cxnSpLocks/>
          </p:cNvCxnSpPr>
          <p:nvPr/>
        </p:nvCxnSpPr>
        <p:spPr>
          <a:xfrm>
            <a:off x="5920740" y="3286125"/>
            <a:ext cx="2169027" cy="1971665"/>
          </a:xfrm>
          <a:prstGeom prst="straightConnector1">
            <a:avLst/>
          </a:prstGeom>
          <a:ln w="76200">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31870732"/>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5D7D4A0-D764-474B-B220-411CE11AD97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rPr>
              <a:t>Repeated Measures</a:t>
            </a:r>
            <a:endParaRPr lang="en-US" sz="4400" b="1" dirty="0">
              <a:solidFill>
                <a:schemeClr val="bg1"/>
              </a:solidFill>
            </a:endParaRPr>
          </a:p>
        </p:txBody>
      </p:sp>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15" name="Content Placeholder 2">
            <a:extLst>
              <a:ext uri="{FF2B5EF4-FFF2-40B4-BE49-F238E27FC236}">
                <a16:creationId xmlns:a16="http://schemas.microsoft.com/office/drawing/2014/main" id="{34254BEC-8A3E-42D2-B2A5-75E66ED0558C}"/>
              </a:ext>
            </a:extLst>
          </p:cNvPr>
          <p:cNvSpPr txBox="1">
            <a:spLocks/>
          </p:cNvSpPr>
          <p:nvPr/>
        </p:nvSpPr>
        <p:spPr>
          <a:xfrm>
            <a:off x="8086725" y="341820"/>
            <a:ext cx="3792853" cy="57122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r>
              <a:rPr lang="en-US" sz="2600" b="1" dirty="0"/>
              <a:t>Treatment x Time Graph</a:t>
            </a:r>
          </a:p>
          <a:p>
            <a:pPr marL="658368" lvl="1" indent="-457200"/>
            <a:r>
              <a:rPr lang="en-US" sz="2600" dirty="0"/>
              <a:t>Plot treatment means over time.</a:t>
            </a:r>
          </a:p>
          <a:p>
            <a:pPr marL="658368" lvl="1" indent="-457200"/>
            <a:r>
              <a:rPr lang="en-US" sz="2600" dirty="0"/>
              <a:t>Visually identify treatment interaction across assessment dates.</a:t>
            </a:r>
          </a:p>
        </p:txBody>
      </p:sp>
      <p:pic>
        <p:nvPicPr>
          <p:cNvPr id="4" name="Picture 3">
            <a:extLst>
              <a:ext uri="{FF2B5EF4-FFF2-40B4-BE49-F238E27FC236}">
                <a16:creationId xmlns:a16="http://schemas.microsoft.com/office/drawing/2014/main" id="{15AF19F4-DB43-4ADE-AE43-800F079EC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5003"/>
            <a:ext cx="8251835" cy="4882269"/>
          </a:xfrm>
          <a:prstGeom prst="rect">
            <a:avLst/>
          </a:prstGeom>
        </p:spPr>
      </p:pic>
    </p:spTree>
    <p:extLst>
      <p:ext uri="{BB962C8B-B14F-4D97-AF65-F5344CB8AC3E}">
        <p14:creationId xmlns:p14="http://schemas.microsoft.com/office/powerpoint/2010/main" val="1372784481"/>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49396E-7224-45B2-9AD9-B4917545C6B9}"/>
              </a:ext>
            </a:extLst>
          </p:cNvPr>
          <p:cNvGrpSpPr/>
          <p:nvPr/>
        </p:nvGrpSpPr>
        <p:grpSpPr>
          <a:xfrm rot="10800000">
            <a:off x="0" y="6321762"/>
            <a:ext cx="12192000" cy="1957890"/>
            <a:chOff x="507492" y="1564644"/>
            <a:chExt cx="8129016" cy="1957890"/>
          </a:xfrm>
        </p:grpSpPr>
        <p:cxnSp>
          <p:nvCxnSpPr>
            <p:cNvPr id="8" name="Straight Connector 7">
              <a:extLst>
                <a:ext uri="{FF2B5EF4-FFF2-40B4-BE49-F238E27FC236}">
                  <a16:creationId xmlns:a16="http://schemas.microsoft.com/office/drawing/2014/main" id="{50EB048A-1DC0-4738-8C51-64D0B721DD93}"/>
                </a:ext>
              </a:extLst>
            </p:cNvPr>
            <p:cNvCxnSpPr/>
            <p:nvPr/>
          </p:nvCxnSpPr>
          <p:spPr>
            <a:xfrm>
              <a:off x="507492" y="1564644"/>
              <a:ext cx="8129016" cy="0"/>
            </a:xfrm>
            <a:prstGeom prst="line">
              <a:avLst/>
            </a:prstGeom>
            <a:ln w="104775" cap="flat">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7AD84D-C1DD-4B9F-968C-A27A67F72E9B}"/>
                </a:ext>
              </a:extLst>
            </p:cNvPr>
            <p:cNvCxnSpPr/>
            <p:nvPr/>
          </p:nvCxnSpPr>
          <p:spPr>
            <a:xfrm>
              <a:off x="507492" y="1501519"/>
              <a:ext cx="8129016" cy="0"/>
            </a:xfrm>
            <a:prstGeom prst="line">
              <a:avLst/>
            </a:prstGeom>
            <a:ln w="104775" cap="flat">
              <a:solidFill>
                <a:schemeClr val="accent2"/>
              </a:solidFill>
              <a:miter lim="800000"/>
            </a:ln>
          </p:spPr>
          <p:style>
            <a:lnRef idx="1">
              <a:schemeClr val="accent1"/>
            </a:lnRef>
            <a:fillRef idx="0">
              <a:schemeClr val="accent1"/>
            </a:fillRef>
            <a:effectRef idx="0">
              <a:schemeClr val="accent1"/>
            </a:effectRef>
            <a:fontRef idx="minor">
              <a:schemeClr val="tx1"/>
            </a:fontRef>
          </p:style>
        </p:cxnSp>
      </p:grpSp>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Study Review</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074438"/>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A388C14-6CE3-4BE1-AFC2-D4F90B502231}"/>
              </a:ext>
            </a:extLst>
          </p:cNvPr>
          <p:cNvSpPr/>
          <p:nvPr/>
        </p:nvSpPr>
        <p:spPr>
          <a:xfrm>
            <a:off x="0" y="0"/>
            <a:ext cx="6432698" cy="12546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Review Study</a:t>
            </a:r>
          </a:p>
        </p:txBody>
      </p:sp>
      <p:sp>
        <p:nvSpPr>
          <p:cNvPr id="14" name="Content Placeholder 2">
            <a:extLst>
              <a:ext uri="{FF2B5EF4-FFF2-40B4-BE49-F238E27FC236}">
                <a16:creationId xmlns:a16="http://schemas.microsoft.com/office/drawing/2014/main" id="{71951ABB-5334-4DFF-8A37-F054DEBDC75A}"/>
              </a:ext>
            </a:extLst>
          </p:cNvPr>
          <p:cNvSpPr txBox="1">
            <a:spLocks/>
          </p:cNvSpPr>
          <p:nvPr/>
        </p:nvSpPr>
        <p:spPr>
          <a:xfrm>
            <a:off x="336585" y="1380280"/>
            <a:ext cx="6351293" cy="45633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Mark a trial as Reviewed</a:t>
            </a:r>
          </a:p>
          <a:p>
            <a:pPr lvl="1">
              <a:spcAft>
                <a:spcPts val="600"/>
              </a:spcAft>
            </a:pPr>
            <a:r>
              <a:rPr lang="en-US" sz="2600" dirty="0"/>
              <a:t>Track whether a trial has been reviewed</a:t>
            </a:r>
          </a:p>
          <a:p>
            <a:pPr lvl="1">
              <a:spcAft>
                <a:spcPts val="600"/>
              </a:spcAft>
            </a:pPr>
            <a:r>
              <a:rPr lang="en-US" sz="2600" dirty="0"/>
              <a:t>Identifies who marked as reviewed</a:t>
            </a:r>
          </a:p>
          <a:p>
            <a:pPr lvl="1">
              <a:spcAft>
                <a:spcPts val="600"/>
              </a:spcAft>
            </a:pPr>
            <a:r>
              <a:rPr lang="en-US" sz="2600" dirty="0"/>
              <a:t>Trial Settings &gt; General tab</a:t>
            </a:r>
          </a:p>
          <a:p>
            <a:pPr lvl="1">
              <a:spcAft>
                <a:spcPts val="600"/>
              </a:spcAft>
            </a:pPr>
            <a:endParaRPr lang="en-US" sz="2600" dirty="0"/>
          </a:p>
          <a:p>
            <a:pPr lvl="1">
              <a:spcAft>
                <a:spcPts val="600"/>
              </a:spcAft>
            </a:pPr>
            <a:r>
              <a:rPr lang="en-US" sz="2600" dirty="0"/>
              <a:t>'Trial Reviewed' action is automatically logged in Notes tab of Site Description</a:t>
            </a:r>
          </a:p>
          <a:p>
            <a:pPr lvl="1">
              <a:spcAft>
                <a:spcPts val="600"/>
              </a:spcAft>
            </a:pPr>
            <a:r>
              <a:rPr lang="en-US" sz="2600" dirty="0"/>
              <a:t>Checkbox is cleared when any change is made to data in the trial </a:t>
            </a:r>
            <a:endParaRPr lang="en-US" sz="1100" dirty="0">
              <a:solidFill>
                <a:srgbClr val="FF0000"/>
              </a:solidFill>
            </a:endParaRPr>
          </a:p>
        </p:txBody>
      </p:sp>
      <p:pic>
        <p:nvPicPr>
          <p:cNvPr id="10" name="Picture 9">
            <a:extLst>
              <a:ext uri="{FF2B5EF4-FFF2-40B4-BE49-F238E27FC236}">
                <a16:creationId xmlns:a16="http://schemas.microsoft.com/office/drawing/2014/main" id="{B81BE4C5-DB44-4078-8603-2965ADCD9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043" y="225418"/>
            <a:ext cx="3751747" cy="3952733"/>
          </a:xfrm>
          <a:prstGeom prst="rect">
            <a:avLst/>
          </a:prstGeom>
        </p:spPr>
      </p:pic>
      <p:pic>
        <p:nvPicPr>
          <p:cNvPr id="12" name="Picture 11">
            <a:extLst>
              <a:ext uri="{FF2B5EF4-FFF2-40B4-BE49-F238E27FC236}">
                <a16:creationId xmlns:a16="http://schemas.microsoft.com/office/drawing/2014/main" id="{E728B0F8-AF43-4515-B357-ECBAE0E06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7878" y="4637709"/>
            <a:ext cx="5426632" cy="989913"/>
          </a:xfrm>
          <a:prstGeom prst="rect">
            <a:avLst/>
          </a:prstGeom>
        </p:spPr>
      </p:pic>
    </p:spTree>
    <p:extLst>
      <p:ext uri="{BB962C8B-B14F-4D97-AF65-F5344CB8AC3E}">
        <p14:creationId xmlns:p14="http://schemas.microsoft.com/office/powerpoint/2010/main" val="2780892209"/>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A388C14-6CE3-4BE1-AFC2-D4F90B502231}"/>
              </a:ext>
            </a:extLst>
          </p:cNvPr>
          <p:cNvSpPr/>
          <p:nvPr/>
        </p:nvSpPr>
        <p:spPr>
          <a:xfrm>
            <a:off x="0" y="0"/>
            <a:ext cx="6432698" cy="12546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Review Study</a:t>
            </a:r>
          </a:p>
        </p:txBody>
      </p:sp>
      <p:sp>
        <p:nvSpPr>
          <p:cNvPr id="14" name="Content Placeholder 2">
            <a:extLst>
              <a:ext uri="{FF2B5EF4-FFF2-40B4-BE49-F238E27FC236}">
                <a16:creationId xmlns:a16="http://schemas.microsoft.com/office/drawing/2014/main" id="{71951ABB-5334-4DFF-8A37-F054DEBDC75A}"/>
              </a:ext>
            </a:extLst>
          </p:cNvPr>
          <p:cNvSpPr txBox="1">
            <a:spLocks/>
          </p:cNvSpPr>
          <p:nvPr/>
        </p:nvSpPr>
        <p:spPr>
          <a:xfrm>
            <a:off x="336584" y="1380280"/>
            <a:ext cx="11565606" cy="45633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Create a review group</a:t>
            </a:r>
          </a:p>
          <a:p>
            <a:pPr lvl="1"/>
            <a:r>
              <a:rPr lang="en-US" sz="2600" dirty="0"/>
              <a:t>'Review' study rule defines </a:t>
            </a:r>
            <a:br>
              <a:rPr lang="en-US" sz="2600" dirty="0"/>
            </a:br>
            <a:r>
              <a:rPr lang="en-US" sz="2600" dirty="0"/>
              <a:t>who is allowed to mark a </a:t>
            </a:r>
            <a:br>
              <a:rPr lang="en-US" sz="2600" dirty="0"/>
            </a:br>
            <a:r>
              <a:rPr lang="en-US" sz="2600" dirty="0"/>
              <a:t>trial as reviewed</a:t>
            </a:r>
          </a:p>
          <a:p>
            <a:pPr lvl="1"/>
            <a:r>
              <a:rPr lang="en-US" sz="2600" b="1" dirty="0"/>
              <a:t>Condition</a:t>
            </a:r>
            <a:r>
              <a:rPr lang="en-US" sz="2600" dirty="0"/>
              <a:t> field defines who to include in the group:</a:t>
            </a:r>
          </a:p>
          <a:p>
            <a:pPr lvl="2"/>
            <a:r>
              <a:rPr lang="en-US" sz="2200" dirty="0"/>
              <a:t>just protocol or trial owner(s) </a:t>
            </a:r>
          </a:p>
          <a:p>
            <a:pPr lvl="2"/>
            <a:r>
              <a:rPr lang="en-US" sz="2200" dirty="0"/>
              <a:t>everyone in my company</a:t>
            </a:r>
          </a:p>
          <a:p>
            <a:pPr lvl="2"/>
            <a:r>
              <a:rPr lang="en-US" sz="2200" dirty="0"/>
              <a:t>Anyone (i.e. no group)</a:t>
            </a:r>
          </a:p>
          <a:p>
            <a:pPr lvl="1"/>
            <a:r>
              <a:rPr lang="en-US" sz="2600" dirty="0"/>
              <a:t>Example: Sponsor wants to ensure the study is reviewed internally. </a:t>
            </a:r>
            <a:br>
              <a:rPr lang="en-US" sz="2600" dirty="0"/>
            </a:br>
            <a:r>
              <a:rPr lang="en-US" sz="2600" dirty="0"/>
              <a:t>Contractor can still create their own separate review group to review before sending back to the sponsor by adding another 'Review' rule for their company.</a:t>
            </a:r>
          </a:p>
        </p:txBody>
      </p:sp>
      <p:pic>
        <p:nvPicPr>
          <p:cNvPr id="6" name="Picture 5">
            <a:extLst>
              <a:ext uri="{FF2B5EF4-FFF2-40B4-BE49-F238E27FC236}">
                <a16:creationId xmlns:a16="http://schemas.microsoft.com/office/drawing/2014/main" id="{3530A21A-FFC0-4E73-997B-059FD2EA7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793" y="1680083"/>
            <a:ext cx="7305207" cy="1154502"/>
          </a:xfrm>
          <a:prstGeom prst="rect">
            <a:avLst/>
          </a:prstGeom>
        </p:spPr>
      </p:pic>
    </p:spTree>
    <p:extLst>
      <p:ext uri="{BB962C8B-B14F-4D97-AF65-F5344CB8AC3E}">
        <p14:creationId xmlns:p14="http://schemas.microsoft.com/office/powerpoint/2010/main" val="1527769663"/>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Study Rules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396815"/>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A388C14-6CE3-4BE1-AFC2-D4F90B502231}"/>
              </a:ext>
            </a:extLst>
          </p:cNvPr>
          <p:cNvSpPr/>
          <p:nvPr/>
        </p:nvSpPr>
        <p:spPr>
          <a:xfrm>
            <a:off x="0" y="0"/>
            <a:ext cx="6432698" cy="12546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Study Rules</a:t>
            </a:r>
          </a:p>
        </p:txBody>
      </p:sp>
      <p:pic>
        <p:nvPicPr>
          <p:cNvPr id="16" name="Picture 15">
            <a:extLst>
              <a:ext uri="{FF2B5EF4-FFF2-40B4-BE49-F238E27FC236}">
                <a16:creationId xmlns:a16="http://schemas.microsoft.com/office/drawing/2014/main" id="{BD2DBC75-CEE0-4CE0-96A4-D8ACDCBD9F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5489" y="87957"/>
            <a:ext cx="2628900" cy="3214484"/>
          </a:xfrm>
          <a:prstGeom prst="rect">
            <a:avLst/>
          </a:prstGeom>
        </p:spPr>
      </p:pic>
      <p:sp>
        <p:nvSpPr>
          <p:cNvPr id="14" name="Content Placeholder 2">
            <a:extLst>
              <a:ext uri="{FF2B5EF4-FFF2-40B4-BE49-F238E27FC236}">
                <a16:creationId xmlns:a16="http://schemas.microsoft.com/office/drawing/2014/main" id="{71951ABB-5334-4DFF-8A37-F054DEBDC75A}"/>
              </a:ext>
            </a:extLst>
          </p:cNvPr>
          <p:cNvSpPr txBox="1">
            <a:spLocks/>
          </p:cNvSpPr>
          <p:nvPr/>
        </p:nvSpPr>
        <p:spPr>
          <a:xfrm>
            <a:off x="336585" y="1380280"/>
            <a:ext cx="6351293" cy="45633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Merge Study Information</a:t>
            </a:r>
          </a:p>
          <a:p>
            <a:pPr lvl="1"/>
            <a:r>
              <a:rPr lang="en-US" sz="2600" dirty="0"/>
              <a:t>Easily copy information from study to study.</a:t>
            </a:r>
          </a:p>
          <a:p>
            <a:pPr lvl="1"/>
            <a:r>
              <a:rPr lang="en-US" sz="2600" dirty="0"/>
              <a:t>Replaces “Save As” function.</a:t>
            </a:r>
          </a:p>
          <a:p>
            <a:pPr marL="457200" lvl="1" indent="0">
              <a:buNone/>
            </a:pPr>
            <a:endParaRPr lang="en-US" sz="1100" dirty="0"/>
          </a:p>
          <a:p>
            <a:pPr marL="0" indent="0">
              <a:buNone/>
            </a:pPr>
            <a:r>
              <a:rPr lang="en-US" sz="3600" b="1" dirty="0"/>
              <a:t>Enhancement</a:t>
            </a:r>
          </a:p>
          <a:p>
            <a:pPr lvl="1"/>
            <a:r>
              <a:rPr lang="en-US" sz="2600" dirty="0"/>
              <a:t>Choose to </a:t>
            </a:r>
            <a:r>
              <a:rPr lang="en-US" sz="2600" i="1" dirty="0"/>
              <a:t>not</a:t>
            </a:r>
            <a:r>
              <a:rPr lang="en-US" sz="2600" dirty="0"/>
              <a:t> merge study rules if the study is originated by your company.</a:t>
            </a:r>
          </a:p>
          <a:p>
            <a:pPr lvl="1"/>
            <a:r>
              <a:rPr lang="en-US" sz="2600" dirty="0"/>
              <a:t>Offers new flexibility for internal researchers.</a:t>
            </a:r>
          </a:p>
          <a:p>
            <a:pPr marL="457200" lvl="1" indent="0">
              <a:buNone/>
            </a:pPr>
            <a:endParaRPr lang="en-US" sz="1200" dirty="0"/>
          </a:p>
          <a:p>
            <a:pPr marL="0" indent="0">
              <a:buNone/>
            </a:pPr>
            <a:r>
              <a:rPr lang="en-US" sz="3300" b="1" dirty="0"/>
              <a:t>Feature in action</a:t>
            </a:r>
          </a:p>
          <a:p>
            <a:pPr marL="201168" lvl="1" indent="0">
              <a:buFont typeface="Arial" panose="020B0604020202020204" pitchFamily="34" charset="0"/>
              <a:buNone/>
            </a:pPr>
            <a:endParaRPr lang="en-US" sz="2600" dirty="0"/>
          </a:p>
        </p:txBody>
      </p:sp>
      <p:pic>
        <p:nvPicPr>
          <p:cNvPr id="15" name="Content Placeholder 6" descr="C:\Users\Matt\AppData\Local\Temp\SNAGHTML7097ecc.PNG">
            <a:extLst>
              <a:ext uri="{FF2B5EF4-FFF2-40B4-BE49-F238E27FC236}">
                <a16:creationId xmlns:a16="http://schemas.microsoft.com/office/drawing/2014/main" id="{7EB68236-D05D-46CD-BFE8-1412FD17F18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7114" y="3044737"/>
            <a:ext cx="5344886" cy="2750007"/>
          </a:xfrm>
          <a:prstGeom prst="rect">
            <a:avLst/>
          </a:prstGeom>
          <a:noFill/>
          <a:ln>
            <a:noFill/>
          </a:ln>
        </p:spPr>
      </p:pic>
      <p:pic>
        <p:nvPicPr>
          <p:cNvPr id="2" name="MergeRules">
            <a:hlinkClick r:id="" action="ppaction://media"/>
            <a:extLst>
              <a:ext uri="{FF2B5EF4-FFF2-40B4-BE49-F238E27FC236}">
                <a16:creationId xmlns:a16="http://schemas.microsoft.com/office/drawing/2014/main" id="{1EAAC99D-BE4E-40EC-B222-90CB8F97451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32938" y="5344552"/>
            <a:ext cx="1002990" cy="599048"/>
          </a:xfrm>
          <a:prstGeom prst="rect">
            <a:avLst/>
          </a:prstGeom>
        </p:spPr>
      </p:pic>
    </p:spTree>
    <p:extLst>
      <p:ext uri="{BB962C8B-B14F-4D97-AF65-F5344CB8AC3E}">
        <p14:creationId xmlns:p14="http://schemas.microsoft.com/office/powerpoint/2010/main" val="1480520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4BC8FA-8C35-43F4-90C3-8274EE7BE80E}"/>
              </a:ext>
            </a:extLst>
          </p:cNvPr>
          <p:cNvSpPr/>
          <p:nvPr/>
        </p:nvSpPr>
        <p:spPr>
          <a:xfrm>
            <a:off x="296934" y="1894495"/>
            <a:ext cx="6432698" cy="2246769"/>
          </a:xfrm>
          <a:prstGeom prst="rect">
            <a:avLst/>
          </a:prstGeom>
        </p:spPr>
        <p:txBody>
          <a:bodyPr wrap="square">
            <a:spAutoFit/>
          </a:bodyPr>
          <a:lstStyle/>
          <a:p>
            <a:r>
              <a:rPr lang="en-US" sz="3600" b="1" dirty="0"/>
              <a:t>Enhancement</a:t>
            </a:r>
          </a:p>
          <a:p>
            <a:pPr marL="1028700" lvl="1" indent="-571500">
              <a:buFont typeface="Arial" panose="020B0604020202020204" pitchFamily="34" charset="0"/>
              <a:buChar char="•"/>
            </a:pPr>
            <a:r>
              <a:rPr lang="en-US" sz="2600" dirty="0"/>
              <a:t>Limit study rules merged to only selected protocol/site description sections.</a:t>
            </a:r>
          </a:p>
          <a:p>
            <a:pPr lvl="1"/>
            <a:endParaRPr lang="en-US" sz="2600" dirty="0"/>
          </a:p>
        </p:txBody>
      </p:sp>
      <p:pic>
        <p:nvPicPr>
          <p:cNvPr id="19" name="Picture 18">
            <a:extLst>
              <a:ext uri="{FF2B5EF4-FFF2-40B4-BE49-F238E27FC236}">
                <a16:creationId xmlns:a16="http://schemas.microsoft.com/office/drawing/2014/main" id="{99BD2910-DC42-41EA-B602-00597D34F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618" y="31090"/>
            <a:ext cx="2001313" cy="2447103"/>
          </a:xfrm>
          <a:prstGeom prst="rect">
            <a:avLst/>
          </a:prstGeom>
        </p:spPr>
      </p:pic>
      <p:pic>
        <p:nvPicPr>
          <p:cNvPr id="20" name="Content Placeholder 9">
            <a:extLst>
              <a:ext uri="{FF2B5EF4-FFF2-40B4-BE49-F238E27FC236}">
                <a16:creationId xmlns:a16="http://schemas.microsoft.com/office/drawing/2014/main" id="{B4A637C2-905F-4675-AFD9-0CC1624C1A4E}"/>
              </a:ext>
            </a:extLst>
          </p:cNvPr>
          <p:cNvPicPr>
            <a:picLocks noChangeAspect="1"/>
          </p:cNvPicPr>
          <p:nvPr/>
        </p:nvPicPr>
        <p:blipFill>
          <a:blip r:embed="rId4"/>
          <a:stretch>
            <a:fillRect/>
          </a:stretch>
        </p:blipFill>
        <p:spPr>
          <a:xfrm>
            <a:off x="7204299" y="2275853"/>
            <a:ext cx="4661952" cy="3930873"/>
          </a:xfrm>
          <a:prstGeom prst="rect">
            <a:avLst/>
          </a:prstGeom>
        </p:spPr>
      </p:pic>
      <p:sp>
        <p:nvSpPr>
          <p:cNvPr id="10" name="Rectangle 9">
            <a:extLst>
              <a:ext uri="{FF2B5EF4-FFF2-40B4-BE49-F238E27FC236}">
                <a16:creationId xmlns:a16="http://schemas.microsoft.com/office/drawing/2014/main" id="{D5634F74-F407-497F-8C7E-E331C03091DE}"/>
              </a:ext>
            </a:extLst>
          </p:cNvPr>
          <p:cNvSpPr/>
          <p:nvPr/>
        </p:nvSpPr>
        <p:spPr>
          <a:xfrm>
            <a:off x="0" y="0"/>
            <a:ext cx="6432698" cy="12546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Merge Study Rules</a:t>
            </a:r>
          </a:p>
        </p:txBody>
      </p:sp>
    </p:spTree>
    <p:extLst>
      <p:ext uri="{BB962C8B-B14F-4D97-AF65-F5344CB8AC3E}">
        <p14:creationId xmlns:p14="http://schemas.microsoft.com/office/powerpoint/2010/main" val="3749262735"/>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B810C5-70B0-413A-A331-6017440AD3C5}"/>
              </a:ext>
            </a:extLst>
          </p:cNvPr>
          <p:cNvSpPr/>
          <p:nvPr/>
        </p:nvSpPr>
        <p:spPr>
          <a:xfrm>
            <a:off x="0" y="0"/>
            <a:ext cx="12192000" cy="1635415"/>
          </a:xfrm>
          <a:prstGeom prst="rect">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E76FF3E-07BC-4588-A4CB-EF993A0956F1}"/>
              </a:ext>
            </a:extLst>
          </p:cNvPr>
          <p:cNvSpPr>
            <a:spLocks noGrp="1"/>
          </p:cNvSpPr>
          <p:nvPr>
            <p:ph type="subTitle" idx="1"/>
          </p:nvPr>
        </p:nvSpPr>
        <p:spPr>
          <a:xfrm>
            <a:off x="0" y="-1752884"/>
            <a:ext cx="12188041" cy="5459104"/>
          </a:xfrm>
        </p:spPr>
        <p:txBody>
          <a:bodyPr anchor="ctr">
            <a:normAutofit/>
          </a:bodyPr>
          <a:lstStyle/>
          <a:p>
            <a:r>
              <a:rPr lang="en-US" sz="4800" b="1" dirty="0">
                <a:solidFill>
                  <a:schemeClr val="bg1"/>
                </a:solidFill>
              </a:rPr>
              <a:t>ARM Software is </a:t>
            </a:r>
            <a:r>
              <a:rPr lang="en-US" sz="4800" b="1" u="sng" dirty="0">
                <a:solidFill>
                  <a:schemeClr val="bg1"/>
                </a:solidFill>
              </a:rPr>
              <a:t>Trusted</a:t>
            </a:r>
            <a:r>
              <a:rPr lang="en-US" sz="4800" b="1" dirty="0">
                <a:solidFill>
                  <a:schemeClr val="bg1"/>
                </a:solidFill>
              </a:rPr>
              <a:t> by Over 10,000 Researchers and Scientists Worldwide</a:t>
            </a:r>
          </a:p>
        </p:txBody>
      </p:sp>
      <p:sp>
        <p:nvSpPr>
          <p:cNvPr id="14" name="Rectangle 13">
            <a:extLst>
              <a:ext uri="{FF2B5EF4-FFF2-40B4-BE49-F238E27FC236}">
                <a16:creationId xmlns:a16="http://schemas.microsoft.com/office/drawing/2014/main" id="{68422307-E07C-45CD-84DA-62A34E3114DF}"/>
              </a:ext>
            </a:extLst>
          </p:cNvPr>
          <p:cNvSpPr/>
          <p:nvPr/>
        </p:nvSpPr>
        <p:spPr>
          <a:xfrm>
            <a:off x="702822" y="3943619"/>
            <a:ext cx="10786356" cy="1077218"/>
          </a:xfrm>
          <a:prstGeom prst="rect">
            <a:avLst/>
          </a:prstGeom>
        </p:spPr>
        <p:txBody>
          <a:bodyPr wrap="square">
            <a:spAutoFit/>
          </a:bodyPr>
          <a:lstStyle/>
          <a:p>
            <a:pPr algn="ctr"/>
            <a:r>
              <a:rPr lang="en-US" sz="3200" dirty="0">
                <a:solidFill>
                  <a:schemeClr val="tx1">
                    <a:lumMod val="65000"/>
                    <a:lumOff val="35000"/>
                  </a:schemeClr>
                </a:solidFill>
              </a:rPr>
              <a:t>In Over 100 Countries</a:t>
            </a:r>
          </a:p>
          <a:p>
            <a:pPr algn="ctr"/>
            <a:r>
              <a:rPr lang="en-US" sz="3200" dirty="0">
                <a:solidFill>
                  <a:schemeClr val="tx1">
                    <a:lumMod val="65000"/>
                    <a:lumOff val="35000"/>
                  </a:schemeClr>
                </a:solidFill>
              </a:rPr>
              <a:t>The Proven Software of Choice for 12</a:t>
            </a:r>
          </a:p>
        </p:txBody>
      </p:sp>
      <p:pic>
        <p:nvPicPr>
          <p:cNvPr id="7" name="Picture 6" descr="A close up of an animal&#10;&#10;Description generated with high confidence">
            <a:extLst>
              <a:ext uri="{FF2B5EF4-FFF2-40B4-BE49-F238E27FC236}">
                <a16:creationId xmlns:a16="http://schemas.microsoft.com/office/drawing/2014/main" id="{F2871734-4A9F-4C7D-BA68-801F1E343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 y="1670796"/>
            <a:ext cx="12205184" cy="5187203"/>
          </a:xfrm>
          <a:prstGeom prst="rect">
            <a:avLst/>
          </a:prstGeom>
          <a:ln w="57150">
            <a:solidFill>
              <a:schemeClr val="tx1"/>
            </a:solidFill>
          </a:ln>
        </p:spPr>
      </p:pic>
    </p:spTree>
    <p:extLst>
      <p:ext uri="{BB962C8B-B14F-4D97-AF65-F5344CB8AC3E}">
        <p14:creationId xmlns:p14="http://schemas.microsoft.com/office/powerpoint/2010/main" val="1595797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6B28AEF0-99A7-411C-A073-CC4C0005A81C}"/>
              </a:ext>
            </a:extLst>
          </p:cNvPr>
          <p:cNvSpPr txBox="1">
            <a:spLocks/>
          </p:cNvSpPr>
          <p:nvPr/>
        </p:nvSpPr>
        <p:spPr>
          <a:xfrm>
            <a:off x="5051059" y="2374029"/>
            <a:ext cx="10058400"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5" name="Content Placeholder 6">
            <a:extLst>
              <a:ext uri="{FF2B5EF4-FFF2-40B4-BE49-F238E27FC236}">
                <a16:creationId xmlns:a16="http://schemas.microsoft.com/office/drawing/2014/main" id="{E34DC263-BB22-412C-91C9-8089DD8776DD}"/>
              </a:ext>
            </a:extLst>
          </p:cNvPr>
          <p:cNvPicPr>
            <a:picLocks noChangeAspect="1"/>
          </p:cNvPicPr>
          <p:nvPr/>
        </p:nvPicPr>
        <p:blipFill>
          <a:blip r:embed="rId5"/>
          <a:stretch>
            <a:fillRect/>
          </a:stretch>
        </p:blipFill>
        <p:spPr>
          <a:xfrm>
            <a:off x="5983256" y="1599033"/>
            <a:ext cx="6149247" cy="2018809"/>
          </a:xfrm>
          <a:prstGeom prst="rect">
            <a:avLst/>
          </a:prstGeom>
        </p:spPr>
      </p:pic>
      <p:sp>
        <p:nvSpPr>
          <p:cNvPr id="20" name="Content Placeholder 2">
            <a:extLst>
              <a:ext uri="{FF2B5EF4-FFF2-40B4-BE49-F238E27FC236}">
                <a16:creationId xmlns:a16="http://schemas.microsoft.com/office/drawing/2014/main" id="{D50C2067-6B8E-4845-B9FC-A03ABFC0FEF0}"/>
              </a:ext>
            </a:extLst>
          </p:cNvPr>
          <p:cNvSpPr txBox="1">
            <a:spLocks/>
          </p:cNvSpPr>
          <p:nvPr/>
        </p:nvSpPr>
        <p:spPr>
          <a:xfrm>
            <a:off x="356417" y="1498811"/>
            <a:ext cx="5879283" cy="456332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Always Validate Studies</a:t>
            </a:r>
          </a:p>
          <a:p>
            <a:pPr lvl="1"/>
            <a:r>
              <a:rPr lang="en-US" sz="2800" dirty="0"/>
              <a:t>Validation ensures all protocol criteria has been met.</a:t>
            </a:r>
          </a:p>
          <a:p>
            <a:pPr marL="0" indent="0">
              <a:buNone/>
            </a:pPr>
            <a:r>
              <a:rPr lang="en-US" dirty="0"/>
              <a:t>	</a:t>
            </a:r>
          </a:p>
          <a:p>
            <a:pPr marL="0" indent="0">
              <a:buNone/>
            </a:pPr>
            <a:r>
              <a:rPr lang="en-US" sz="3900" b="1" dirty="0"/>
              <a:t>Enhancement</a:t>
            </a:r>
          </a:p>
          <a:p>
            <a:pPr lvl="1"/>
            <a:r>
              <a:rPr lang="en-US" sz="2800" dirty="0"/>
              <a:t>Validation messages now list the study rule number that triggered the error or warning message.</a:t>
            </a:r>
          </a:p>
          <a:p>
            <a:pPr marL="0" indent="0">
              <a:buNone/>
            </a:pPr>
            <a:endParaRPr lang="en-US" dirty="0"/>
          </a:p>
          <a:p>
            <a:pPr marL="0" indent="0">
              <a:buNone/>
            </a:pPr>
            <a:r>
              <a:rPr lang="en-US" sz="3900" b="1" dirty="0"/>
              <a:t>Feature in action</a:t>
            </a:r>
          </a:p>
          <a:p>
            <a:pPr marL="201168" lvl="1" indent="0">
              <a:buFont typeface="Arial" panose="020B0604020202020204" pitchFamily="34" charset="0"/>
              <a:buNone/>
            </a:pPr>
            <a:endParaRPr lang="en-US" sz="2600" dirty="0"/>
          </a:p>
        </p:txBody>
      </p:sp>
      <p:sp>
        <p:nvSpPr>
          <p:cNvPr id="8" name="Rectangle 7">
            <a:extLst>
              <a:ext uri="{FF2B5EF4-FFF2-40B4-BE49-F238E27FC236}">
                <a16:creationId xmlns:a16="http://schemas.microsoft.com/office/drawing/2014/main" id="{1E55AA1B-227D-4ED0-957F-57E72F7528C2}"/>
              </a:ext>
            </a:extLst>
          </p:cNvPr>
          <p:cNvSpPr/>
          <p:nvPr/>
        </p:nvSpPr>
        <p:spPr>
          <a:xfrm>
            <a:off x="0" y="0"/>
            <a:ext cx="6432698" cy="12546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Validation</a:t>
            </a:r>
          </a:p>
        </p:txBody>
      </p:sp>
      <p:pic>
        <p:nvPicPr>
          <p:cNvPr id="3" name="Validation">
            <a:hlinkClick r:id="" action="ppaction://media"/>
            <a:extLst>
              <a:ext uri="{FF2B5EF4-FFF2-40B4-BE49-F238E27FC236}">
                <a16:creationId xmlns:a16="http://schemas.microsoft.com/office/drawing/2014/main" id="{550621C4-B3D6-405A-B5F3-36F98B6245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67154" y="5129927"/>
            <a:ext cx="1197178" cy="715030"/>
          </a:xfrm>
          <a:prstGeom prst="rect">
            <a:avLst/>
          </a:prstGeom>
        </p:spPr>
      </p:pic>
    </p:spTree>
    <p:extLst>
      <p:ext uri="{BB962C8B-B14F-4D97-AF65-F5344CB8AC3E}">
        <p14:creationId xmlns:p14="http://schemas.microsoft.com/office/powerpoint/2010/main" val="2433213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65C77DD3-61E4-4925-8A84-DDB5E90B28D9}"/>
              </a:ext>
            </a:extLst>
          </p:cNvPr>
          <p:cNvSpPr txBox="1">
            <a:spLocks/>
          </p:cNvSpPr>
          <p:nvPr/>
        </p:nvSpPr>
        <p:spPr>
          <a:xfrm>
            <a:off x="6977380" y="2061634"/>
            <a:ext cx="10058400"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p>
        </p:txBody>
      </p:sp>
      <p:pic>
        <p:nvPicPr>
          <p:cNvPr id="15" name="Picture 14">
            <a:extLst>
              <a:ext uri="{FF2B5EF4-FFF2-40B4-BE49-F238E27FC236}">
                <a16:creationId xmlns:a16="http://schemas.microsoft.com/office/drawing/2014/main" id="{9084963C-3471-4150-97F2-F8EA30556B2D}"/>
              </a:ext>
            </a:extLst>
          </p:cNvPr>
          <p:cNvPicPr>
            <a:picLocks noChangeAspect="1"/>
          </p:cNvPicPr>
          <p:nvPr/>
        </p:nvPicPr>
        <p:blipFill>
          <a:blip r:embed="rId5"/>
          <a:stretch>
            <a:fillRect/>
          </a:stretch>
        </p:blipFill>
        <p:spPr>
          <a:xfrm>
            <a:off x="3929974" y="4101092"/>
            <a:ext cx="8262026" cy="1785082"/>
          </a:xfrm>
          <a:prstGeom prst="rect">
            <a:avLst/>
          </a:prstGeom>
        </p:spPr>
      </p:pic>
      <p:sp>
        <p:nvSpPr>
          <p:cNvPr id="16" name="Rectangle 15">
            <a:extLst>
              <a:ext uri="{FF2B5EF4-FFF2-40B4-BE49-F238E27FC236}">
                <a16:creationId xmlns:a16="http://schemas.microsoft.com/office/drawing/2014/main" id="{7B2DD134-A343-415E-A634-987B936C3318}"/>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Rule Set</a:t>
            </a:r>
          </a:p>
        </p:txBody>
      </p:sp>
      <p:sp>
        <p:nvSpPr>
          <p:cNvPr id="20" name="Content Placeholder 2">
            <a:extLst>
              <a:ext uri="{FF2B5EF4-FFF2-40B4-BE49-F238E27FC236}">
                <a16:creationId xmlns:a16="http://schemas.microsoft.com/office/drawing/2014/main" id="{E6408928-D42E-4F5C-8384-F5CA9D93D0CB}"/>
              </a:ext>
            </a:extLst>
          </p:cNvPr>
          <p:cNvSpPr txBox="1">
            <a:spLocks/>
          </p:cNvSpPr>
          <p:nvPr/>
        </p:nvSpPr>
        <p:spPr>
          <a:xfrm>
            <a:off x="370114" y="1315720"/>
            <a:ext cx="11821886"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Rule Set Name Identification</a:t>
            </a:r>
          </a:p>
          <a:p>
            <a:pPr lvl="1"/>
            <a:r>
              <a:rPr lang="en-US" sz="2600" dirty="0"/>
              <a:t>Identifies/Verification of the correct rule set used within study.</a:t>
            </a:r>
          </a:p>
          <a:p>
            <a:pPr marL="457200" lvl="1" indent="0">
              <a:buNone/>
            </a:pPr>
            <a:endParaRPr lang="en-US" sz="1100" dirty="0"/>
          </a:p>
          <a:p>
            <a:pPr marL="0" indent="0">
              <a:buNone/>
            </a:pPr>
            <a:r>
              <a:rPr lang="en-US" sz="3600" b="1" dirty="0"/>
              <a:t>Enhancement</a:t>
            </a:r>
          </a:p>
          <a:p>
            <a:pPr lvl="1"/>
            <a:r>
              <a:rPr lang="en-US" sz="2800" dirty="0"/>
              <a:t>The name of the loaded rule set now displays in the editor heading when a rule is selected within the table.</a:t>
            </a:r>
          </a:p>
          <a:p>
            <a:pPr marL="457200" lvl="1" indent="0">
              <a:buNone/>
            </a:pPr>
            <a:endParaRPr lang="en-US" sz="1100" dirty="0"/>
          </a:p>
          <a:p>
            <a:pPr marL="0" indent="0">
              <a:buNone/>
            </a:pPr>
            <a:r>
              <a:rPr lang="en-US" sz="3600" b="1" dirty="0"/>
              <a:t>Feature in action</a:t>
            </a:r>
          </a:p>
          <a:p>
            <a:pPr marL="201168" lvl="1" indent="0">
              <a:buFont typeface="Arial" panose="020B0604020202020204" pitchFamily="34" charset="0"/>
              <a:buNone/>
            </a:pPr>
            <a:endParaRPr lang="en-US" sz="2600" dirty="0"/>
          </a:p>
        </p:txBody>
      </p:sp>
      <p:pic>
        <p:nvPicPr>
          <p:cNvPr id="3" name="Rule Set">
            <a:hlinkClick r:id="" action="ppaction://media"/>
            <a:extLst>
              <a:ext uri="{FF2B5EF4-FFF2-40B4-BE49-F238E27FC236}">
                <a16:creationId xmlns:a16="http://schemas.microsoft.com/office/drawing/2014/main" id="{C57E9BF8-62C6-410F-BB98-D2AABF12A0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1414" y="5016497"/>
            <a:ext cx="1265781" cy="756004"/>
          </a:xfrm>
          <a:prstGeom prst="rect">
            <a:avLst/>
          </a:prstGeom>
        </p:spPr>
      </p:pic>
    </p:spTree>
    <p:extLst>
      <p:ext uri="{BB962C8B-B14F-4D97-AF65-F5344CB8AC3E}">
        <p14:creationId xmlns:p14="http://schemas.microsoft.com/office/powerpoint/2010/main" val="178289944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AE27F89-C2D8-4B78-A760-A865F0E81453}"/>
              </a:ext>
            </a:extLst>
          </p:cNvPr>
          <p:cNvGrpSpPr/>
          <p:nvPr/>
        </p:nvGrpSpPr>
        <p:grpSpPr>
          <a:xfrm rot="10800000">
            <a:off x="0" y="6321762"/>
            <a:ext cx="12192000" cy="1957890"/>
            <a:chOff x="507492" y="1564644"/>
            <a:chExt cx="8129016" cy="1957890"/>
          </a:xfrm>
        </p:grpSpPr>
        <p:cxnSp>
          <p:nvCxnSpPr>
            <p:cNvPr id="17" name="Straight Connector 16">
              <a:extLst>
                <a:ext uri="{FF2B5EF4-FFF2-40B4-BE49-F238E27FC236}">
                  <a16:creationId xmlns:a16="http://schemas.microsoft.com/office/drawing/2014/main" id="{649BECDA-E313-4E4A-A0F6-819AD58D96C6}"/>
                </a:ext>
              </a:extLst>
            </p:cNvPr>
            <p:cNvCxnSpPr/>
            <p:nvPr/>
          </p:nvCxnSpPr>
          <p:spPr>
            <a:xfrm>
              <a:off x="507492" y="1564644"/>
              <a:ext cx="8129016" cy="0"/>
            </a:xfrm>
            <a:prstGeom prst="line">
              <a:avLst/>
            </a:prstGeom>
            <a:ln w="104775" cap="flat">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CE26201-5781-4D4B-823C-B0A0A1D61FB2}"/>
                </a:ext>
              </a:extLst>
            </p:cNvPr>
            <p:cNvCxnSpPr/>
            <p:nvPr/>
          </p:nvCxnSpPr>
          <p:spPr>
            <a:xfrm>
              <a:off x="507492" y="1501519"/>
              <a:ext cx="8129016" cy="0"/>
            </a:xfrm>
            <a:prstGeom prst="line">
              <a:avLst/>
            </a:prstGeom>
            <a:ln w="104775" cap="flat">
              <a:solidFill>
                <a:schemeClr val="accent2"/>
              </a:solidFill>
              <a:miter lim="800000"/>
            </a:ln>
          </p:spPr>
          <p:style>
            <a:lnRef idx="1">
              <a:schemeClr val="accent1"/>
            </a:lnRef>
            <a:fillRef idx="0">
              <a:schemeClr val="accent1"/>
            </a:fillRef>
            <a:effectRef idx="0">
              <a:schemeClr val="accent1"/>
            </a:effectRef>
            <a:fontRef idx="minor">
              <a:schemeClr val="tx1"/>
            </a:fontRef>
          </p:style>
        </p:cxnSp>
      </p:grpSp>
      <p:sp>
        <p:nvSpPr>
          <p:cNvPr id="19" name="Subtitle 2">
            <a:extLst>
              <a:ext uri="{FF2B5EF4-FFF2-40B4-BE49-F238E27FC236}">
                <a16:creationId xmlns:a16="http://schemas.microsoft.com/office/drawing/2014/main" id="{DCD352D3-3CB2-4732-8E9C-137ACFC1ADF5}"/>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CD3AC23B-FE51-44B3-9580-4DCDC8C19650}"/>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Tools</a:t>
            </a:r>
          </a:p>
        </p:txBody>
      </p:sp>
      <p:cxnSp>
        <p:nvCxnSpPr>
          <p:cNvPr id="21" name="Straight Connector 20">
            <a:extLst>
              <a:ext uri="{FF2B5EF4-FFF2-40B4-BE49-F238E27FC236}">
                <a16:creationId xmlns:a16="http://schemas.microsoft.com/office/drawing/2014/main" id="{8EF16C05-D768-4B92-90A2-BEF5C0CAC84F}"/>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00D76C17-DE78-45F3-86B4-266178349BEC}"/>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D979BE3-CDCA-41B6-9231-BD24E9A07A7B}"/>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68970"/>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2570A59-31CC-402C-BC7D-8F126095C334}"/>
              </a:ext>
            </a:extLst>
          </p:cNvPr>
          <p:cNvSpPr txBox="1">
            <a:spLocks/>
          </p:cNvSpPr>
          <p:nvPr/>
        </p:nvSpPr>
        <p:spPr>
          <a:xfrm>
            <a:off x="329609" y="1498163"/>
            <a:ext cx="1137683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3200" dirty="0"/>
              <a:t>Existing blank treatments are automatically removed when performing a merge with another study.</a:t>
            </a:r>
          </a:p>
        </p:txBody>
      </p:sp>
      <p:pic>
        <p:nvPicPr>
          <p:cNvPr id="22" name="Picture 21" descr="C:\Users\Matt\AppData\Local\Temp\SNAGHTMLa0305d9.PNG">
            <a:extLst>
              <a:ext uri="{FF2B5EF4-FFF2-40B4-BE49-F238E27FC236}">
                <a16:creationId xmlns:a16="http://schemas.microsoft.com/office/drawing/2014/main" id="{22C06DD1-9E03-4CD2-97B3-986F3293344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095040"/>
            <a:ext cx="10058400" cy="1580843"/>
          </a:xfrm>
          <a:prstGeom prst="rect">
            <a:avLst/>
          </a:prstGeom>
          <a:noFill/>
          <a:ln>
            <a:noFill/>
          </a:ln>
        </p:spPr>
      </p:pic>
      <p:sp>
        <p:nvSpPr>
          <p:cNvPr id="15" name="Rectangle 14">
            <a:extLst>
              <a:ext uri="{FF2B5EF4-FFF2-40B4-BE49-F238E27FC236}">
                <a16:creationId xmlns:a16="http://schemas.microsoft.com/office/drawing/2014/main" id="{E0698977-5726-4D2B-AA71-7EDBC3AEB920}"/>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Tools: Merge</a:t>
            </a:r>
          </a:p>
        </p:txBody>
      </p:sp>
      <p:sp>
        <p:nvSpPr>
          <p:cNvPr id="10" name="Rectangle 9">
            <a:extLst>
              <a:ext uri="{FF2B5EF4-FFF2-40B4-BE49-F238E27FC236}">
                <a16:creationId xmlns:a16="http://schemas.microsoft.com/office/drawing/2014/main" id="{781967D0-85A0-45F7-A99E-D11482390816}"/>
              </a:ext>
            </a:extLst>
          </p:cNvPr>
          <p:cNvSpPr/>
          <p:nvPr/>
        </p:nvSpPr>
        <p:spPr>
          <a:xfrm>
            <a:off x="3837400" y="4912920"/>
            <a:ext cx="4517199" cy="646331"/>
          </a:xfrm>
          <a:prstGeom prst="rect">
            <a:avLst/>
          </a:prstGeom>
        </p:spPr>
        <p:txBody>
          <a:bodyPr wrap="none">
            <a:spAutoFit/>
          </a:bodyPr>
          <a:lstStyle/>
          <a:p>
            <a:r>
              <a:rPr lang="en-US" sz="3600" b="1" dirty="0"/>
              <a:t>&lt;-  Before and After -&gt;</a:t>
            </a:r>
          </a:p>
        </p:txBody>
      </p:sp>
      <p:pic>
        <p:nvPicPr>
          <p:cNvPr id="2" name="MergeBlank_Before">
            <a:hlinkClick r:id="" action="ppaction://media"/>
            <a:extLst>
              <a:ext uri="{FF2B5EF4-FFF2-40B4-BE49-F238E27FC236}">
                <a16:creationId xmlns:a16="http://schemas.microsoft.com/office/drawing/2014/main" id="{38A8A303-FB42-4B0A-8D6A-2618EB5B147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03099" y="4912920"/>
            <a:ext cx="1788296" cy="1068082"/>
          </a:xfrm>
          <a:prstGeom prst="rect">
            <a:avLst/>
          </a:prstGeom>
        </p:spPr>
      </p:pic>
      <p:pic>
        <p:nvPicPr>
          <p:cNvPr id="4" name="MergeBlank_After">
            <a:hlinkClick r:id="" action="ppaction://media"/>
            <a:extLst>
              <a:ext uri="{FF2B5EF4-FFF2-40B4-BE49-F238E27FC236}">
                <a16:creationId xmlns:a16="http://schemas.microsoft.com/office/drawing/2014/main" id="{90683A37-8AAC-4DB8-9A4B-53F8EE168E1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200144" y="4912920"/>
            <a:ext cx="1788296" cy="1068082"/>
          </a:xfrm>
          <a:prstGeom prst="rect">
            <a:avLst/>
          </a:prstGeom>
        </p:spPr>
      </p:pic>
    </p:spTree>
    <p:extLst>
      <p:ext uri="{BB962C8B-B14F-4D97-AF65-F5344CB8AC3E}">
        <p14:creationId xmlns:p14="http://schemas.microsoft.com/office/powerpoint/2010/main" val="418882023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fullScrn="1">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B227F95-4643-4506-8459-BAECC17CB1CB}"/>
              </a:ext>
            </a:extLst>
          </p:cNvPr>
          <p:cNvPicPr>
            <a:picLocks noChangeAspect="1"/>
          </p:cNvPicPr>
          <p:nvPr/>
        </p:nvPicPr>
        <p:blipFill>
          <a:blip r:embed="rId3"/>
          <a:stretch>
            <a:fillRect/>
          </a:stretch>
        </p:blipFill>
        <p:spPr>
          <a:xfrm>
            <a:off x="3526122" y="3139936"/>
            <a:ext cx="5139755" cy="3008255"/>
          </a:xfrm>
          <a:prstGeom prst="rect">
            <a:avLst/>
          </a:prstGeom>
        </p:spPr>
      </p:pic>
      <p:sp>
        <p:nvSpPr>
          <p:cNvPr id="16" name="Rectangle 15">
            <a:extLst>
              <a:ext uri="{FF2B5EF4-FFF2-40B4-BE49-F238E27FC236}">
                <a16:creationId xmlns:a16="http://schemas.microsoft.com/office/drawing/2014/main" id="{87805951-9C20-4B31-898E-550455E32540}"/>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Tools: Import Weather </a:t>
            </a:r>
          </a:p>
        </p:txBody>
      </p:sp>
      <p:sp>
        <p:nvSpPr>
          <p:cNvPr id="6" name="Rectangle 5">
            <a:extLst>
              <a:ext uri="{FF2B5EF4-FFF2-40B4-BE49-F238E27FC236}">
                <a16:creationId xmlns:a16="http://schemas.microsoft.com/office/drawing/2014/main" id="{6345F51B-6944-4BEA-93F1-D2BBA36F3AA9}"/>
              </a:ext>
            </a:extLst>
          </p:cNvPr>
          <p:cNvSpPr/>
          <p:nvPr/>
        </p:nvSpPr>
        <p:spPr>
          <a:xfrm>
            <a:off x="432067" y="1400006"/>
            <a:ext cx="10522683" cy="1477328"/>
          </a:xfrm>
          <a:prstGeom prst="rect">
            <a:avLst/>
          </a:prstGeom>
        </p:spPr>
        <p:txBody>
          <a:bodyPr wrap="square">
            <a:spAutoFit/>
          </a:bodyPr>
          <a:lstStyle/>
          <a:p>
            <a:r>
              <a:rPr lang="en-US" sz="3800" dirty="0"/>
              <a:t>Progress bar added during Weather import </a:t>
            </a:r>
          </a:p>
          <a:p>
            <a:pPr marL="1028700" lvl="1" indent="-571500">
              <a:buFont typeface="Arial" panose="020B0604020202020204" pitchFamily="34" charset="0"/>
              <a:buChar char="•"/>
            </a:pPr>
            <a:r>
              <a:rPr lang="en-US" sz="2600" dirty="0"/>
              <a:t>The weather is imported from outside the ARM software.</a:t>
            </a:r>
          </a:p>
          <a:p>
            <a:pPr marL="1028700" lvl="1" indent="-571500">
              <a:buFont typeface="Arial" panose="020B0604020202020204" pitchFamily="34" charset="0"/>
              <a:buChar char="•"/>
            </a:pPr>
            <a:r>
              <a:rPr lang="en-US" sz="2600" dirty="0"/>
              <a:t>This ensures you know that progress is being made </a:t>
            </a:r>
            <a:r>
              <a:rPr lang="en-US" sz="2600" dirty="0">
                <a:sym typeface="Wingdings" panose="05000000000000000000" pitchFamily="2" charset="2"/>
              </a:rPr>
              <a:t>.</a:t>
            </a:r>
            <a:endParaRPr lang="en-US" sz="2600" dirty="0"/>
          </a:p>
        </p:txBody>
      </p:sp>
    </p:spTree>
    <p:extLst>
      <p:ext uri="{BB962C8B-B14F-4D97-AF65-F5344CB8AC3E}">
        <p14:creationId xmlns:p14="http://schemas.microsoft.com/office/powerpoint/2010/main" val="2946624443"/>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CBC6F4-EAD9-4A60-8B27-B5062A74897F}"/>
              </a:ext>
            </a:extLst>
          </p:cNvPr>
          <p:cNvGrpSpPr/>
          <p:nvPr/>
        </p:nvGrpSpPr>
        <p:grpSpPr>
          <a:xfrm rot="10800000">
            <a:off x="0" y="6321762"/>
            <a:ext cx="12192000" cy="1957890"/>
            <a:chOff x="507492" y="1564644"/>
            <a:chExt cx="8129016" cy="1957890"/>
          </a:xfrm>
        </p:grpSpPr>
        <p:cxnSp>
          <p:nvCxnSpPr>
            <p:cNvPr id="17" name="Straight Connector 16">
              <a:extLst>
                <a:ext uri="{FF2B5EF4-FFF2-40B4-BE49-F238E27FC236}">
                  <a16:creationId xmlns:a16="http://schemas.microsoft.com/office/drawing/2014/main" id="{EEC60F92-A0DB-4CC3-B4B4-B5E4A06BDDC5}"/>
                </a:ext>
              </a:extLst>
            </p:cNvPr>
            <p:cNvCxnSpPr/>
            <p:nvPr/>
          </p:nvCxnSpPr>
          <p:spPr>
            <a:xfrm>
              <a:off x="507492" y="1564644"/>
              <a:ext cx="8129016" cy="0"/>
            </a:xfrm>
            <a:prstGeom prst="line">
              <a:avLst/>
            </a:prstGeom>
            <a:ln w="104775" cap="flat">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4CE813-20B2-4968-8D00-EC6973A92798}"/>
                </a:ext>
              </a:extLst>
            </p:cNvPr>
            <p:cNvCxnSpPr/>
            <p:nvPr/>
          </p:nvCxnSpPr>
          <p:spPr>
            <a:xfrm>
              <a:off x="507492" y="1501519"/>
              <a:ext cx="8129016" cy="0"/>
            </a:xfrm>
            <a:prstGeom prst="line">
              <a:avLst/>
            </a:prstGeom>
            <a:ln w="104775" cap="flat">
              <a:solidFill>
                <a:schemeClr val="accent2"/>
              </a:solidFill>
              <a:miter lim="800000"/>
            </a:ln>
          </p:spPr>
          <p:style>
            <a:lnRef idx="1">
              <a:schemeClr val="accent1"/>
            </a:lnRef>
            <a:fillRef idx="0">
              <a:schemeClr val="accent1"/>
            </a:fillRef>
            <a:effectRef idx="0">
              <a:schemeClr val="accent1"/>
            </a:effectRef>
            <a:fontRef idx="minor">
              <a:schemeClr val="tx1"/>
            </a:fontRef>
          </p:style>
        </p:cxnSp>
      </p:grpSp>
      <p:sp>
        <p:nvSpPr>
          <p:cNvPr id="19" name="Subtitle 2">
            <a:extLst>
              <a:ext uri="{FF2B5EF4-FFF2-40B4-BE49-F238E27FC236}">
                <a16:creationId xmlns:a16="http://schemas.microsoft.com/office/drawing/2014/main" id="{0218934E-DC43-4D52-9881-59628C442816}"/>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2FF3295A-24A1-400B-8533-059C36817835}"/>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Study Settings</a:t>
            </a:r>
          </a:p>
        </p:txBody>
      </p:sp>
      <p:cxnSp>
        <p:nvCxnSpPr>
          <p:cNvPr id="21" name="Straight Connector 20">
            <a:extLst>
              <a:ext uri="{FF2B5EF4-FFF2-40B4-BE49-F238E27FC236}">
                <a16:creationId xmlns:a16="http://schemas.microsoft.com/office/drawing/2014/main" id="{52D6B863-7AB3-47A3-8BF9-522CA57B7757}"/>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70E3068-A316-488F-AEE4-3BBDC18CAEA4}"/>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B15B51F8-E70C-46B1-AB5E-CC6D85F55948}"/>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465223"/>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915EFC8-036F-4AD7-B11E-8E5A81DC81F1}"/>
              </a:ext>
            </a:extLst>
          </p:cNvPr>
          <p:cNvPicPr>
            <a:picLocks noChangeAspect="1"/>
          </p:cNvPicPr>
          <p:nvPr/>
        </p:nvPicPr>
        <p:blipFill>
          <a:blip r:embed="rId3"/>
          <a:stretch>
            <a:fillRect/>
          </a:stretch>
        </p:blipFill>
        <p:spPr>
          <a:xfrm>
            <a:off x="1689402" y="4304073"/>
            <a:ext cx="8968688" cy="1539996"/>
          </a:xfrm>
          <a:prstGeom prst="rect">
            <a:avLst/>
          </a:prstGeom>
        </p:spPr>
      </p:pic>
      <p:sp>
        <p:nvSpPr>
          <p:cNvPr id="20" name="Rectangle 19">
            <a:extLst>
              <a:ext uri="{FF2B5EF4-FFF2-40B4-BE49-F238E27FC236}">
                <a16:creationId xmlns:a16="http://schemas.microsoft.com/office/drawing/2014/main" id="{4ED9A168-91A1-4E48-9041-B785C8AECC73}"/>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Time Zone</a:t>
            </a:r>
          </a:p>
        </p:txBody>
      </p:sp>
      <p:sp>
        <p:nvSpPr>
          <p:cNvPr id="9" name="Rectangle 8">
            <a:extLst>
              <a:ext uri="{FF2B5EF4-FFF2-40B4-BE49-F238E27FC236}">
                <a16:creationId xmlns:a16="http://schemas.microsoft.com/office/drawing/2014/main" id="{E83572A3-772D-4011-82FC-330D7E6C03EA}"/>
              </a:ext>
            </a:extLst>
          </p:cNvPr>
          <p:cNvSpPr/>
          <p:nvPr/>
        </p:nvSpPr>
        <p:spPr>
          <a:xfrm>
            <a:off x="834658" y="1479133"/>
            <a:ext cx="10522683" cy="2646878"/>
          </a:xfrm>
          <a:prstGeom prst="rect">
            <a:avLst/>
          </a:prstGeom>
        </p:spPr>
        <p:txBody>
          <a:bodyPr wrap="square">
            <a:spAutoFit/>
          </a:bodyPr>
          <a:lstStyle/>
          <a:p>
            <a:r>
              <a:rPr lang="en-US" sz="3600" b="1" dirty="0"/>
              <a:t>Why is a specific time zone needed? </a:t>
            </a:r>
          </a:p>
          <a:p>
            <a:pPr marL="1028700" lvl="1" indent="-571500">
              <a:buFont typeface="Arial" panose="020B0604020202020204" pitchFamily="34" charset="0"/>
              <a:buChar char="•"/>
            </a:pPr>
            <a:r>
              <a:rPr lang="en-US" sz="2600" dirty="0"/>
              <a:t>Ensure the alignment of the trial location in relation to time zone to external data providers.</a:t>
            </a:r>
          </a:p>
          <a:p>
            <a:pPr marL="1485900" lvl="2" indent="-571500">
              <a:buFont typeface="Courier New" panose="02070309020205020404" pitchFamily="49" charset="0"/>
              <a:buChar char="o"/>
            </a:pPr>
            <a:r>
              <a:rPr lang="en-US" sz="2600" dirty="0"/>
              <a:t>New Weather API will align location specific weather for a particular time, such as per application.</a:t>
            </a:r>
          </a:p>
          <a:p>
            <a:pPr marL="1028700" lvl="1" indent="-571500">
              <a:buFont typeface="Arial" panose="020B0604020202020204" pitchFamily="34" charset="0"/>
              <a:buChar char="•"/>
            </a:pPr>
            <a:r>
              <a:rPr lang="en-US" sz="2600" dirty="0"/>
              <a:t>Trial Settings &gt; General tab</a:t>
            </a:r>
          </a:p>
        </p:txBody>
      </p:sp>
    </p:spTree>
    <p:extLst>
      <p:ext uri="{BB962C8B-B14F-4D97-AF65-F5344CB8AC3E}">
        <p14:creationId xmlns:p14="http://schemas.microsoft.com/office/powerpoint/2010/main" val="4058603014"/>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D9A168-91A1-4E48-9041-B785C8AECC73}"/>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Layout Options</a:t>
            </a:r>
          </a:p>
        </p:txBody>
      </p:sp>
      <p:sp>
        <p:nvSpPr>
          <p:cNvPr id="9" name="Rectangle 8">
            <a:extLst>
              <a:ext uri="{FF2B5EF4-FFF2-40B4-BE49-F238E27FC236}">
                <a16:creationId xmlns:a16="http://schemas.microsoft.com/office/drawing/2014/main" id="{B409A0B4-5DE3-40B9-92F9-638C8B40D039}"/>
              </a:ext>
            </a:extLst>
          </p:cNvPr>
          <p:cNvSpPr/>
          <p:nvPr/>
        </p:nvSpPr>
        <p:spPr>
          <a:xfrm>
            <a:off x="187519" y="1326785"/>
            <a:ext cx="6238341" cy="3570208"/>
          </a:xfrm>
          <a:prstGeom prst="rect">
            <a:avLst/>
          </a:prstGeom>
        </p:spPr>
        <p:txBody>
          <a:bodyPr wrap="square">
            <a:spAutoFit/>
          </a:bodyPr>
          <a:lstStyle/>
          <a:p>
            <a:r>
              <a:rPr lang="en-US" sz="3600" b="1" dirty="0"/>
              <a:t>Clarified 'buffer' option text</a:t>
            </a:r>
          </a:p>
          <a:p>
            <a:pPr marL="1028700" lvl="1" indent="-571500">
              <a:spcAft>
                <a:spcPts val="1200"/>
              </a:spcAft>
              <a:buFont typeface="Arial" panose="020B0604020202020204" pitchFamily="34" charset="0"/>
              <a:buChar char="•"/>
            </a:pPr>
            <a:r>
              <a:rPr lang="en-US" sz="2600" dirty="0"/>
              <a:t>Changed to 'Alley width' - a more commonly used term</a:t>
            </a:r>
          </a:p>
          <a:p>
            <a:pPr marL="1028700" lvl="1" indent="-571500">
              <a:spcAft>
                <a:spcPts val="1200"/>
              </a:spcAft>
              <a:buFont typeface="Arial" panose="020B0604020202020204" pitchFamily="34" charset="0"/>
              <a:buChar char="•"/>
            </a:pPr>
            <a:r>
              <a:rPr lang="en-US" sz="2600" dirty="0"/>
              <a:t>Previously called 'Buffer' between blocks or plots</a:t>
            </a:r>
          </a:p>
          <a:p>
            <a:pPr marL="1028700" lvl="1" indent="-571500">
              <a:spcAft>
                <a:spcPts val="1200"/>
              </a:spcAft>
              <a:buFont typeface="Arial" panose="020B0604020202020204" pitchFamily="34" charset="0"/>
              <a:buChar char="•"/>
            </a:pPr>
            <a:r>
              <a:rPr lang="en-US" sz="2600" dirty="0"/>
              <a:t>Protocol/Trial Settings &gt; Layout tab</a:t>
            </a:r>
          </a:p>
          <a:p>
            <a:pPr marL="1028700" lvl="1" indent="-571500">
              <a:buFont typeface="Arial" panose="020B0604020202020204" pitchFamily="34" charset="0"/>
              <a:buChar char="•"/>
            </a:pPr>
            <a:endParaRPr lang="en-US" sz="3000" dirty="0"/>
          </a:p>
        </p:txBody>
      </p:sp>
      <p:pic>
        <p:nvPicPr>
          <p:cNvPr id="4" name="Picture 3">
            <a:extLst>
              <a:ext uri="{FF2B5EF4-FFF2-40B4-BE49-F238E27FC236}">
                <a16:creationId xmlns:a16="http://schemas.microsoft.com/office/drawing/2014/main" id="{8046F794-59CC-4867-834C-A0AFD03DD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267" y="1457797"/>
            <a:ext cx="5355214" cy="3942406"/>
          </a:xfrm>
          <a:prstGeom prst="rect">
            <a:avLst/>
          </a:prstGeom>
        </p:spPr>
      </p:pic>
    </p:spTree>
    <p:extLst>
      <p:ext uri="{BB962C8B-B14F-4D97-AF65-F5344CB8AC3E}">
        <p14:creationId xmlns:p14="http://schemas.microsoft.com/office/powerpoint/2010/main" val="3457021719"/>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D9A168-91A1-4E48-9041-B785C8AECC73}"/>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New Options - Liters</a:t>
            </a:r>
          </a:p>
        </p:txBody>
      </p:sp>
      <p:sp>
        <p:nvSpPr>
          <p:cNvPr id="9" name="Rectangle 8">
            <a:extLst>
              <a:ext uri="{FF2B5EF4-FFF2-40B4-BE49-F238E27FC236}">
                <a16:creationId xmlns:a16="http://schemas.microsoft.com/office/drawing/2014/main" id="{B409A0B4-5DE3-40B9-92F9-638C8B40D039}"/>
              </a:ext>
            </a:extLst>
          </p:cNvPr>
          <p:cNvSpPr/>
          <p:nvPr/>
        </p:nvSpPr>
        <p:spPr>
          <a:xfrm>
            <a:off x="187519" y="1326785"/>
            <a:ext cx="6812500" cy="4478149"/>
          </a:xfrm>
          <a:prstGeom prst="rect">
            <a:avLst/>
          </a:prstGeom>
        </p:spPr>
        <p:txBody>
          <a:bodyPr wrap="square">
            <a:spAutoFit/>
          </a:bodyPr>
          <a:lstStyle/>
          <a:p>
            <a:r>
              <a:rPr lang="en-US" sz="3600" b="1" dirty="0"/>
              <a:t>Liters as an Overage Option</a:t>
            </a:r>
          </a:p>
          <a:p>
            <a:pPr marL="1028700" lvl="1" indent="-571500">
              <a:buFont typeface="Arial" panose="020B0604020202020204" pitchFamily="34" charset="0"/>
              <a:buChar char="•"/>
            </a:pPr>
            <a:r>
              <a:rPr lang="en-US" sz="2600" dirty="0"/>
              <a:t>Clients may have equipment that requires a very large amount of overage. Instead of using ML’s (1000's), you now have the option of Liters. Example: 2150ML vs, 2.15L.</a:t>
            </a:r>
          </a:p>
          <a:p>
            <a:pPr lvl="1"/>
            <a:endParaRPr lang="en-US" sz="1100" dirty="0"/>
          </a:p>
          <a:p>
            <a:pPr marL="1028700" lvl="1" indent="-571500">
              <a:buFont typeface="Arial" panose="020B0604020202020204" pitchFamily="34" charset="0"/>
              <a:buChar char="•"/>
            </a:pPr>
            <a:r>
              <a:rPr lang="en-US" sz="2600" dirty="0"/>
              <a:t>Can be entered in the Settings &gt; Application tab or, Appl. Equipment &gt; Mix Overage, Unit or, Application Plan.</a:t>
            </a:r>
          </a:p>
          <a:p>
            <a:pPr marL="1028700" lvl="1" indent="-571500">
              <a:buFont typeface="Arial" panose="020B0604020202020204" pitchFamily="34" charset="0"/>
              <a:buChar char="•"/>
            </a:pPr>
            <a:endParaRPr lang="en-US" sz="3000" dirty="0"/>
          </a:p>
        </p:txBody>
      </p:sp>
      <p:pic>
        <p:nvPicPr>
          <p:cNvPr id="3" name="Picture 2">
            <a:extLst>
              <a:ext uri="{FF2B5EF4-FFF2-40B4-BE49-F238E27FC236}">
                <a16:creationId xmlns:a16="http://schemas.microsoft.com/office/drawing/2014/main" id="{1F50C91D-9491-49D4-83F8-E79EACBADCF7}"/>
              </a:ext>
            </a:extLst>
          </p:cNvPr>
          <p:cNvPicPr>
            <a:picLocks noChangeAspect="1"/>
          </p:cNvPicPr>
          <p:nvPr/>
        </p:nvPicPr>
        <p:blipFill>
          <a:blip r:embed="rId3"/>
          <a:stretch>
            <a:fillRect/>
          </a:stretch>
        </p:blipFill>
        <p:spPr>
          <a:xfrm>
            <a:off x="7000018" y="389894"/>
            <a:ext cx="5082007" cy="4979548"/>
          </a:xfrm>
          <a:prstGeom prst="rect">
            <a:avLst/>
          </a:prstGeom>
        </p:spPr>
      </p:pic>
    </p:spTree>
    <p:extLst>
      <p:ext uri="{BB962C8B-B14F-4D97-AF65-F5344CB8AC3E}">
        <p14:creationId xmlns:p14="http://schemas.microsoft.com/office/powerpoint/2010/main" val="319051761"/>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7">
            <a:extLst>
              <a:ext uri="{FF2B5EF4-FFF2-40B4-BE49-F238E27FC236}">
                <a16:creationId xmlns:a16="http://schemas.microsoft.com/office/drawing/2014/main" id="{B07ED8FE-7708-4FE1-9791-EA7EAC6A0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333" y="558622"/>
            <a:ext cx="5284668" cy="5338410"/>
          </a:xfrm>
          <a:prstGeom prst="rect">
            <a:avLst/>
          </a:prstGeom>
        </p:spPr>
      </p:pic>
      <p:sp>
        <p:nvSpPr>
          <p:cNvPr id="16" name="Rectangle 15">
            <a:extLst>
              <a:ext uri="{FF2B5EF4-FFF2-40B4-BE49-F238E27FC236}">
                <a16:creationId xmlns:a16="http://schemas.microsoft.com/office/drawing/2014/main" id="{C54B98E5-06E9-4FBB-8AFA-0DF355A74EA9}"/>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Mix Size Units</a:t>
            </a:r>
          </a:p>
        </p:txBody>
      </p:sp>
      <p:sp>
        <p:nvSpPr>
          <p:cNvPr id="7" name="Content Placeholder 2">
            <a:extLst>
              <a:ext uri="{FF2B5EF4-FFF2-40B4-BE49-F238E27FC236}">
                <a16:creationId xmlns:a16="http://schemas.microsoft.com/office/drawing/2014/main" id="{61BD90D8-331B-4379-8FB9-7FADDF5B4329}"/>
              </a:ext>
            </a:extLst>
          </p:cNvPr>
          <p:cNvSpPr txBox="1">
            <a:spLocks/>
          </p:cNvSpPr>
          <p:nvPr/>
        </p:nvSpPr>
        <p:spPr>
          <a:xfrm>
            <a:off x="370114" y="1391920"/>
            <a:ext cx="5992586"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Enhancement</a:t>
            </a:r>
          </a:p>
          <a:p>
            <a:pPr lvl="1"/>
            <a:r>
              <a:rPr lang="en-US" sz="2600" dirty="0"/>
              <a:t>Brings consistency to the unit names whether you are in the treatments editor, settings, or application plan.</a:t>
            </a:r>
          </a:p>
          <a:p>
            <a:pPr marL="457200" lvl="1" indent="0">
              <a:buNone/>
            </a:pPr>
            <a:endParaRPr lang="en-US" sz="1100" dirty="0"/>
          </a:p>
          <a:p>
            <a:pPr marL="1028700" lvl="1" indent="-571500"/>
            <a:r>
              <a:rPr lang="en-US" sz="2600" dirty="0"/>
              <a:t>Settings &gt; Application tab</a:t>
            </a:r>
          </a:p>
          <a:p>
            <a:pPr marL="457200" lvl="1" indent="0">
              <a:buNone/>
            </a:pPr>
            <a:endParaRPr lang="en-US" sz="1100" dirty="0"/>
          </a:p>
          <a:p>
            <a:pPr marL="1028700" lvl="1" indent="-571500"/>
            <a:r>
              <a:rPr lang="en-US" sz="2600" dirty="0"/>
              <a:t>Appl. Equipment &gt; Mix Overage, Unit or, Application Plan	</a:t>
            </a:r>
          </a:p>
          <a:p>
            <a:pPr marL="0" indent="0">
              <a:buNone/>
            </a:pPr>
            <a:endParaRPr lang="en-US" dirty="0"/>
          </a:p>
          <a:p>
            <a:pPr marL="201168" lvl="1" indent="0">
              <a:buFont typeface="Arial" panose="020B0604020202020204" pitchFamily="34" charset="0"/>
              <a:buNone/>
            </a:pPr>
            <a:endParaRPr lang="en-US" sz="2600" dirty="0"/>
          </a:p>
        </p:txBody>
      </p:sp>
    </p:spTree>
    <p:extLst>
      <p:ext uri="{BB962C8B-B14F-4D97-AF65-F5344CB8AC3E}">
        <p14:creationId xmlns:p14="http://schemas.microsoft.com/office/powerpoint/2010/main" val="27262763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ACAD02-CFB6-4888-B5D1-EB01F257A6CB}"/>
              </a:ext>
            </a:extLst>
          </p:cNvPr>
          <p:cNvSpPr/>
          <p:nvPr/>
        </p:nvSpPr>
        <p:spPr>
          <a:xfrm>
            <a:off x="5943601" y="1"/>
            <a:ext cx="62483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2727D22-7C9E-4149-9C71-38477D0D5C42}"/>
              </a:ext>
            </a:extLst>
          </p:cNvPr>
          <p:cNvSpPr/>
          <p:nvPr/>
        </p:nvSpPr>
        <p:spPr>
          <a:xfrm>
            <a:off x="6785852" y="807875"/>
            <a:ext cx="4953001" cy="6186309"/>
          </a:xfrm>
          <a:prstGeom prst="rect">
            <a:avLst/>
          </a:prstGeom>
        </p:spPr>
        <p:txBody>
          <a:bodyPr wrap="square">
            <a:spAutoFit/>
          </a:bodyPr>
          <a:lstStyle/>
          <a:p>
            <a:r>
              <a:rPr lang="en-US" sz="4000" dirty="0">
                <a:solidFill>
                  <a:schemeClr val="bg1"/>
                </a:solidFill>
              </a:rPr>
              <a:t>Use ARM for all stages of an experiment.</a:t>
            </a:r>
          </a:p>
          <a:p>
            <a:endParaRPr lang="en-US" sz="4000" dirty="0">
              <a:solidFill>
                <a:schemeClr val="bg1"/>
              </a:solidFill>
            </a:endParaRPr>
          </a:p>
          <a:p>
            <a:r>
              <a:rPr lang="en-US" sz="4000" dirty="0">
                <a:solidFill>
                  <a:schemeClr val="bg1"/>
                </a:solidFill>
              </a:rPr>
              <a:t>To </a:t>
            </a:r>
            <a:r>
              <a:rPr lang="en-US" sz="4000" b="1" dirty="0">
                <a:solidFill>
                  <a:schemeClr val="bg1"/>
                </a:solidFill>
              </a:rPr>
              <a:t>plan</a:t>
            </a:r>
            <a:r>
              <a:rPr lang="en-US" sz="4000" dirty="0">
                <a:solidFill>
                  <a:schemeClr val="bg1"/>
                </a:solidFill>
              </a:rPr>
              <a:t> and </a:t>
            </a:r>
            <a:r>
              <a:rPr lang="en-US" sz="4000" b="1" dirty="0">
                <a:solidFill>
                  <a:schemeClr val="bg1"/>
                </a:solidFill>
              </a:rPr>
              <a:t>create</a:t>
            </a:r>
            <a:r>
              <a:rPr lang="en-US" sz="4000" dirty="0">
                <a:solidFill>
                  <a:schemeClr val="bg1"/>
                </a:solidFill>
              </a:rPr>
              <a:t> protocols, to </a:t>
            </a:r>
            <a:r>
              <a:rPr lang="en-US" sz="4000" b="1" dirty="0">
                <a:solidFill>
                  <a:schemeClr val="bg1"/>
                </a:solidFill>
              </a:rPr>
              <a:t>randomize</a:t>
            </a:r>
            <a:r>
              <a:rPr lang="en-US" sz="4000" dirty="0">
                <a:solidFill>
                  <a:schemeClr val="bg1"/>
                </a:solidFill>
              </a:rPr>
              <a:t> and </a:t>
            </a:r>
            <a:r>
              <a:rPr lang="en-US" sz="4000" b="1" dirty="0">
                <a:solidFill>
                  <a:schemeClr val="bg1"/>
                </a:solidFill>
              </a:rPr>
              <a:t>manage</a:t>
            </a:r>
            <a:r>
              <a:rPr lang="en-US" sz="4000" dirty="0">
                <a:solidFill>
                  <a:schemeClr val="bg1"/>
                </a:solidFill>
              </a:rPr>
              <a:t> trials, to </a:t>
            </a:r>
            <a:r>
              <a:rPr lang="en-US" sz="4000" b="1" dirty="0">
                <a:solidFill>
                  <a:schemeClr val="bg1"/>
                </a:solidFill>
              </a:rPr>
              <a:t>analyze</a:t>
            </a:r>
            <a:r>
              <a:rPr lang="en-US" sz="4000" dirty="0">
                <a:solidFill>
                  <a:schemeClr val="bg1"/>
                </a:solidFill>
              </a:rPr>
              <a:t> data and </a:t>
            </a:r>
            <a:r>
              <a:rPr lang="en-US" sz="4000" b="1" dirty="0">
                <a:solidFill>
                  <a:schemeClr val="bg1"/>
                </a:solidFill>
              </a:rPr>
              <a:t>report</a:t>
            </a:r>
            <a:r>
              <a:rPr lang="en-US" sz="4000" dirty="0">
                <a:solidFill>
                  <a:schemeClr val="bg1"/>
                </a:solidFill>
              </a:rPr>
              <a:t> the results. </a:t>
            </a:r>
          </a:p>
          <a:p>
            <a:endParaRPr lang="en-US" dirty="0"/>
          </a:p>
          <a:p>
            <a:endParaRPr lang="en-US" b="0" i="0" u="none" strike="noStrike" dirty="0">
              <a:effectLst/>
            </a:endParaRPr>
          </a:p>
        </p:txBody>
      </p:sp>
      <p:pic>
        <p:nvPicPr>
          <p:cNvPr id="6" name="Picture 5" descr="A group of palm trees on a sunny day&#10;&#10;Description generated with very high confidence">
            <a:extLst>
              <a:ext uri="{FF2B5EF4-FFF2-40B4-BE49-F238E27FC236}">
                <a16:creationId xmlns:a16="http://schemas.microsoft.com/office/drawing/2014/main" id="{DDB249EF-C80F-41C5-9AA2-8236A3573E54}"/>
              </a:ext>
            </a:extLst>
          </p:cNvPr>
          <p:cNvPicPr>
            <a:picLocks noChangeAspect="1"/>
          </p:cNvPicPr>
          <p:nvPr/>
        </p:nvPicPr>
        <p:blipFill rotWithShape="1">
          <a:blip r:embed="rId3">
            <a:extLst>
              <a:ext uri="{28A0092B-C50C-407E-A947-70E740481C1C}">
                <a14:useLocalDpi xmlns:a14="http://schemas.microsoft.com/office/drawing/2010/main" val="0"/>
              </a:ext>
            </a:extLst>
          </a:blip>
          <a:srcRect l="23461" r="20446"/>
          <a:stretch/>
        </p:blipFill>
        <p:spPr>
          <a:xfrm>
            <a:off x="1" y="0"/>
            <a:ext cx="5943600" cy="6889233"/>
          </a:xfrm>
          <a:prstGeom prst="rect">
            <a:avLst/>
          </a:prstGeom>
        </p:spPr>
      </p:pic>
    </p:spTree>
    <p:extLst>
      <p:ext uri="{BB962C8B-B14F-4D97-AF65-F5344CB8AC3E}">
        <p14:creationId xmlns:p14="http://schemas.microsoft.com/office/powerpoint/2010/main" val="425091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3699DBF-1701-4501-AE15-9E4E2B114512}"/>
              </a:ext>
            </a:extLst>
          </p:cNvPr>
          <p:cNvGrpSpPr/>
          <p:nvPr/>
        </p:nvGrpSpPr>
        <p:grpSpPr>
          <a:xfrm rot="10800000">
            <a:off x="0" y="6321762"/>
            <a:ext cx="12192000" cy="1957890"/>
            <a:chOff x="507492" y="1564644"/>
            <a:chExt cx="8129016" cy="1957890"/>
          </a:xfrm>
        </p:grpSpPr>
        <p:cxnSp>
          <p:nvCxnSpPr>
            <p:cNvPr id="15" name="Straight Connector 14">
              <a:extLst>
                <a:ext uri="{FF2B5EF4-FFF2-40B4-BE49-F238E27FC236}">
                  <a16:creationId xmlns:a16="http://schemas.microsoft.com/office/drawing/2014/main" id="{B7E0FC9C-5DBD-4BC4-B62B-FD3D2F2F00C8}"/>
                </a:ext>
              </a:extLst>
            </p:cNvPr>
            <p:cNvCxnSpPr/>
            <p:nvPr/>
          </p:nvCxnSpPr>
          <p:spPr>
            <a:xfrm>
              <a:off x="507492" y="1564644"/>
              <a:ext cx="8129016" cy="0"/>
            </a:xfrm>
            <a:prstGeom prst="line">
              <a:avLst/>
            </a:prstGeom>
            <a:ln w="104775" cap="flat">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271E07-B8D9-470C-9B65-42D8B67FBA9E}"/>
                </a:ext>
              </a:extLst>
            </p:cNvPr>
            <p:cNvCxnSpPr/>
            <p:nvPr/>
          </p:nvCxnSpPr>
          <p:spPr>
            <a:xfrm>
              <a:off x="507492" y="1501519"/>
              <a:ext cx="8129016" cy="0"/>
            </a:xfrm>
            <a:prstGeom prst="line">
              <a:avLst/>
            </a:prstGeom>
            <a:ln w="104775" cap="flat">
              <a:solidFill>
                <a:schemeClr val="accent2"/>
              </a:solidFill>
              <a:miter lim="800000"/>
            </a:ln>
          </p:spPr>
          <p:style>
            <a:lnRef idx="1">
              <a:schemeClr val="accent1"/>
            </a:lnRef>
            <a:fillRef idx="0">
              <a:schemeClr val="accent1"/>
            </a:fillRef>
            <a:effectRef idx="0">
              <a:schemeClr val="accent1"/>
            </a:effectRef>
            <a:fontRef idx="minor">
              <a:schemeClr val="tx1"/>
            </a:fontRef>
          </p:style>
        </p:cxnSp>
      </p:grpSp>
      <p:sp>
        <p:nvSpPr>
          <p:cNvPr id="17" name="Subtitle 2">
            <a:extLst>
              <a:ext uri="{FF2B5EF4-FFF2-40B4-BE49-F238E27FC236}">
                <a16:creationId xmlns:a16="http://schemas.microsoft.com/office/drawing/2014/main" id="{6FCD33FC-F6FE-4C0B-9757-1911E430F0DB}"/>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1B8846CF-FB67-431A-B775-EB229A2A17EF}"/>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Site Description</a:t>
            </a:r>
          </a:p>
        </p:txBody>
      </p:sp>
      <p:cxnSp>
        <p:nvCxnSpPr>
          <p:cNvPr id="19" name="Straight Connector 18">
            <a:extLst>
              <a:ext uri="{FF2B5EF4-FFF2-40B4-BE49-F238E27FC236}">
                <a16:creationId xmlns:a16="http://schemas.microsoft.com/office/drawing/2014/main" id="{499EB1B6-EB28-4099-ACCB-954267D982A9}"/>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C069025-8722-4B46-ABC9-03BDCE7860FF}"/>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50D1B2E7-277A-48C7-88A8-8838C7A31E85}"/>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589639"/>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5424C5-0E86-46E6-9D7D-28DAF89FD910}"/>
              </a:ext>
            </a:extLst>
          </p:cNvPr>
          <p:cNvPicPr>
            <a:picLocks noChangeAspect="1"/>
          </p:cNvPicPr>
          <p:nvPr/>
        </p:nvPicPr>
        <p:blipFill>
          <a:blip r:embed="rId3"/>
          <a:stretch>
            <a:fillRect/>
          </a:stretch>
        </p:blipFill>
        <p:spPr>
          <a:xfrm>
            <a:off x="2196953" y="3804432"/>
            <a:ext cx="8818574" cy="1861456"/>
          </a:xfrm>
          <a:prstGeom prst="rect">
            <a:avLst/>
          </a:prstGeom>
        </p:spPr>
      </p:pic>
      <p:pic>
        <p:nvPicPr>
          <p:cNvPr id="16" name="Picture 15">
            <a:extLst>
              <a:ext uri="{FF2B5EF4-FFF2-40B4-BE49-F238E27FC236}">
                <a16:creationId xmlns:a16="http://schemas.microsoft.com/office/drawing/2014/main" id="{718FAE28-8C6C-4898-9AFF-C70ABA7185D6}"/>
              </a:ext>
            </a:extLst>
          </p:cNvPr>
          <p:cNvPicPr>
            <a:picLocks noChangeAspect="1"/>
          </p:cNvPicPr>
          <p:nvPr/>
        </p:nvPicPr>
        <p:blipFill rotWithShape="1">
          <a:blip r:embed="rId4"/>
          <a:srcRect l="1456"/>
          <a:stretch/>
        </p:blipFill>
        <p:spPr>
          <a:xfrm>
            <a:off x="6606240" y="976243"/>
            <a:ext cx="5585760" cy="1164203"/>
          </a:xfrm>
          <a:prstGeom prst="rect">
            <a:avLst/>
          </a:prstGeom>
        </p:spPr>
      </p:pic>
      <p:sp>
        <p:nvSpPr>
          <p:cNvPr id="17" name="Rectangle 16">
            <a:extLst>
              <a:ext uri="{FF2B5EF4-FFF2-40B4-BE49-F238E27FC236}">
                <a16:creationId xmlns:a16="http://schemas.microsoft.com/office/drawing/2014/main" id="{18AB8C93-0567-4187-A8CE-7E744C156249}"/>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Track Trial Progress*</a:t>
            </a:r>
          </a:p>
        </p:txBody>
      </p:sp>
      <p:sp>
        <p:nvSpPr>
          <p:cNvPr id="8" name="Content Placeholder 2">
            <a:extLst>
              <a:ext uri="{FF2B5EF4-FFF2-40B4-BE49-F238E27FC236}">
                <a16:creationId xmlns:a16="http://schemas.microsoft.com/office/drawing/2014/main" id="{FEEFD104-68B3-4011-823F-AEFC0C334154}"/>
              </a:ext>
            </a:extLst>
          </p:cNvPr>
          <p:cNvSpPr txBox="1">
            <a:spLocks/>
          </p:cNvSpPr>
          <p:nvPr/>
        </p:nvSpPr>
        <p:spPr>
          <a:xfrm>
            <a:off x="375858" y="1355477"/>
            <a:ext cx="10419806"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Why document trial progress?</a:t>
            </a:r>
          </a:p>
          <a:p>
            <a:pPr lvl="1"/>
            <a:r>
              <a:rPr lang="en-US" sz="2600" dirty="0"/>
              <a:t>Requested by sponsors.</a:t>
            </a:r>
          </a:p>
          <a:p>
            <a:pPr lvl="1"/>
            <a:r>
              <a:rPr lang="en-US" sz="2600" dirty="0"/>
              <a:t>Provides visibility and credibility to timely data entry.</a:t>
            </a:r>
          </a:p>
          <a:p>
            <a:pPr lvl="1"/>
            <a:endParaRPr lang="en-US" sz="3600" dirty="0"/>
          </a:p>
          <a:p>
            <a:pPr lvl="1"/>
            <a:r>
              <a:rPr lang="en-US" sz="2600" dirty="0"/>
              <a:t>Added new fields to track status and progress throughout the season.</a:t>
            </a:r>
          </a:p>
          <a:p>
            <a:pPr lvl="2"/>
            <a:endParaRPr lang="en-US" sz="2600" i="1" dirty="0"/>
          </a:p>
          <a:p>
            <a:pPr marL="201168" lvl="1" indent="0">
              <a:buFont typeface="Arial" panose="020B0604020202020204" pitchFamily="34" charset="0"/>
              <a:buNone/>
            </a:pPr>
            <a:endParaRPr lang="en-US" sz="2600" dirty="0"/>
          </a:p>
        </p:txBody>
      </p:sp>
      <p:sp>
        <p:nvSpPr>
          <p:cNvPr id="2" name="TextBox 1">
            <a:extLst>
              <a:ext uri="{FF2B5EF4-FFF2-40B4-BE49-F238E27FC236}">
                <a16:creationId xmlns:a16="http://schemas.microsoft.com/office/drawing/2014/main" id="{7FD250EE-EE2E-4305-AF39-421A8218C8B1}"/>
              </a:ext>
            </a:extLst>
          </p:cNvPr>
          <p:cNvSpPr txBox="1"/>
          <p:nvPr/>
        </p:nvSpPr>
        <p:spPr>
          <a:xfrm>
            <a:off x="9769671" y="1222"/>
            <a:ext cx="2491711" cy="369332"/>
          </a:xfrm>
          <a:prstGeom prst="rect">
            <a:avLst/>
          </a:prstGeom>
          <a:noFill/>
        </p:spPr>
        <p:txBody>
          <a:bodyPr wrap="square" rtlCol="0">
            <a:spAutoFit/>
          </a:bodyPr>
          <a:lstStyle/>
          <a:p>
            <a:r>
              <a:rPr lang="en-US" dirty="0"/>
              <a:t>*Coming in ARM 2019.1</a:t>
            </a:r>
          </a:p>
        </p:txBody>
      </p:sp>
    </p:spTree>
    <p:extLst>
      <p:ext uri="{BB962C8B-B14F-4D97-AF65-F5344CB8AC3E}">
        <p14:creationId xmlns:p14="http://schemas.microsoft.com/office/powerpoint/2010/main" val="2051608820"/>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BA7E3F5D-3094-4BD7-BFFE-4068AB4DA120}"/>
              </a:ext>
            </a:extLst>
          </p:cNvPr>
          <p:cNvSpPr txBox="1">
            <a:spLocks/>
          </p:cNvSpPr>
          <p:nvPr/>
        </p:nvSpPr>
        <p:spPr>
          <a:xfrm>
            <a:off x="400050" y="1439959"/>
            <a:ext cx="10058400"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t>Additional new fields to track status and progress throughout the season.</a:t>
            </a:r>
          </a:p>
          <a:p>
            <a:pPr lvl="1">
              <a:lnSpc>
                <a:spcPct val="150000"/>
              </a:lnSpc>
            </a:pPr>
            <a:r>
              <a:rPr lang="en-US" sz="3000" dirty="0"/>
              <a:t>Application tab &gt; </a:t>
            </a:r>
            <a:r>
              <a:rPr lang="en-US" sz="3000" b="1" dirty="0"/>
              <a:t>Appl. Entry Date </a:t>
            </a:r>
            <a:r>
              <a:rPr lang="en-US" sz="3000" dirty="0"/>
              <a:t> </a:t>
            </a:r>
          </a:p>
          <a:p>
            <a:pPr lvl="1">
              <a:lnSpc>
                <a:spcPct val="150000"/>
              </a:lnSpc>
            </a:pPr>
            <a:r>
              <a:rPr lang="en-US" sz="3000" dirty="0"/>
              <a:t>Assessment Header &gt; </a:t>
            </a:r>
            <a:r>
              <a:rPr lang="en-US" sz="3000" b="1" dirty="0"/>
              <a:t>Data Entry Date</a:t>
            </a:r>
            <a:r>
              <a:rPr lang="en-US" sz="3000" dirty="0"/>
              <a:t> </a:t>
            </a:r>
          </a:p>
        </p:txBody>
      </p:sp>
      <p:pic>
        <p:nvPicPr>
          <p:cNvPr id="15" name="Picture 14">
            <a:extLst>
              <a:ext uri="{FF2B5EF4-FFF2-40B4-BE49-F238E27FC236}">
                <a16:creationId xmlns:a16="http://schemas.microsoft.com/office/drawing/2014/main" id="{EF33D07A-0566-434C-9BA2-97B11E406FB8}"/>
              </a:ext>
            </a:extLst>
          </p:cNvPr>
          <p:cNvPicPr>
            <a:picLocks noChangeAspect="1"/>
          </p:cNvPicPr>
          <p:nvPr/>
        </p:nvPicPr>
        <p:blipFill>
          <a:blip r:embed="rId3"/>
          <a:stretch>
            <a:fillRect/>
          </a:stretch>
        </p:blipFill>
        <p:spPr>
          <a:xfrm>
            <a:off x="7121379" y="2364563"/>
            <a:ext cx="4927053" cy="3214602"/>
          </a:xfrm>
          <a:prstGeom prst="rect">
            <a:avLst/>
          </a:prstGeom>
        </p:spPr>
      </p:pic>
      <p:pic>
        <p:nvPicPr>
          <p:cNvPr id="16" name="Picture 15">
            <a:extLst>
              <a:ext uri="{FF2B5EF4-FFF2-40B4-BE49-F238E27FC236}">
                <a16:creationId xmlns:a16="http://schemas.microsoft.com/office/drawing/2014/main" id="{EB9EE1F8-376A-44E7-BF84-6C5B9E00CCBB}"/>
              </a:ext>
            </a:extLst>
          </p:cNvPr>
          <p:cNvPicPr>
            <a:picLocks noChangeAspect="1"/>
          </p:cNvPicPr>
          <p:nvPr/>
        </p:nvPicPr>
        <p:blipFill>
          <a:blip r:embed="rId4"/>
          <a:stretch>
            <a:fillRect/>
          </a:stretch>
        </p:blipFill>
        <p:spPr>
          <a:xfrm>
            <a:off x="400050" y="3451639"/>
            <a:ext cx="5497167" cy="2643446"/>
          </a:xfrm>
          <a:prstGeom prst="rect">
            <a:avLst/>
          </a:prstGeom>
        </p:spPr>
      </p:pic>
      <p:sp>
        <p:nvSpPr>
          <p:cNvPr id="17" name="Rectangle 16">
            <a:extLst>
              <a:ext uri="{FF2B5EF4-FFF2-40B4-BE49-F238E27FC236}">
                <a16:creationId xmlns:a16="http://schemas.microsoft.com/office/drawing/2014/main" id="{32641203-9831-43F0-A61B-FDD608F28EBE}"/>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Track Trial Progress*</a:t>
            </a:r>
            <a:endParaRPr lang="en-US" sz="5400" b="1" dirty="0">
              <a:solidFill>
                <a:schemeClr val="bg1"/>
              </a:solidFill>
            </a:endParaRPr>
          </a:p>
        </p:txBody>
      </p:sp>
      <p:sp>
        <p:nvSpPr>
          <p:cNvPr id="6" name="TextBox 5">
            <a:extLst>
              <a:ext uri="{FF2B5EF4-FFF2-40B4-BE49-F238E27FC236}">
                <a16:creationId xmlns:a16="http://schemas.microsoft.com/office/drawing/2014/main" id="{BB106488-96C9-42AB-96F0-8F912F3214CF}"/>
              </a:ext>
            </a:extLst>
          </p:cNvPr>
          <p:cNvSpPr txBox="1"/>
          <p:nvPr/>
        </p:nvSpPr>
        <p:spPr>
          <a:xfrm>
            <a:off x="9769671" y="1222"/>
            <a:ext cx="2491711" cy="369332"/>
          </a:xfrm>
          <a:prstGeom prst="rect">
            <a:avLst/>
          </a:prstGeom>
          <a:noFill/>
        </p:spPr>
        <p:txBody>
          <a:bodyPr wrap="square" rtlCol="0">
            <a:spAutoFit/>
          </a:bodyPr>
          <a:lstStyle/>
          <a:p>
            <a:r>
              <a:rPr lang="en-US" dirty="0"/>
              <a:t>*Coming in ARM 2019.1</a:t>
            </a:r>
          </a:p>
        </p:txBody>
      </p:sp>
    </p:spTree>
    <p:extLst>
      <p:ext uri="{BB962C8B-B14F-4D97-AF65-F5344CB8AC3E}">
        <p14:creationId xmlns:p14="http://schemas.microsoft.com/office/powerpoint/2010/main" val="1280329152"/>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Users\Matt\AppData\Local\Temp\SNAGHTML48a2aa.PNG">
            <a:extLst>
              <a:ext uri="{FF2B5EF4-FFF2-40B4-BE49-F238E27FC236}">
                <a16:creationId xmlns:a16="http://schemas.microsoft.com/office/drawing/2014/main" id="{CEFCC137-0BB2-4E50-B727-65D1D647B8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004" y="2484814"/>
            <a:ext cx="11656890" cy="3433386"/>
          </a:xfrm>
          <a:prstGeom prst="rect">
            <a:avLst/>
          </a:prstGeom>
          <a:noFill/>
          <a:ln>
            <a:noFill/>
          </a:ln>
        </p:spPr>
      </p:pic>
      <p:sp>
        <p:nvSpPr>
          <p:cNvPr id="16" name="Rectangle 15">
            <a:extLst>
              <a:ext uri="{FF2B5EF4-FFF2-40B4-BE49-F238E27FC236}">
                <a16:creationId xmlns:a16="http://schemas.microsoft.com/office/drawing/2014/main" id="{E355EA5E-FC9D-4A41-8496-19AA8D7DF80B}"/>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Protocol Instructions</a:t>
            </a:r>
          </a:p>
        </p:txBody>
      </p:sp>
      <p:sp>
        <p:nvSpPr>
          <p:cNvPr id="6" name="Content Placeholder 2">
            <a:extLst>
              <a:ext uri="{FF2B5EF4-FFF2-40B4-BE49-F238E27FC236}">
                <a16:creationId xmlns:a16="http://schemas.microsoft.com/office/drawing/2014/main" id="{A18B70BC-CFB7-4377-86F8-81C04FB055ED}"/>
              </a:ext>
            </a:extLst>
          </p:cNvPr>
          <p:cNvSpPr txBox="1">
            <a:spLocks/>
          </p:cNvSpPr>
          <p:nvPr/>
        </p:nvSpPr>
        <p:spPr>
          <a:xfrm>
            <a:off x="370114" y="1391920"/>
            <a:ext cx="10907486"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Support Rich-Text Formatting</a:t>
            </a:r>
          </a:p>
          <a:p>
            <a:pPr lvl="1"/>
            <a:r>
              <a:rPr lang="en-US" sz="2600" dirty="0"/>
              <a:t>Preserves the format from the original protocol through to the Trial.	</a:t>
            </a:r>
          </a:p>
          <a:p>
            <a:pPr marL="0" indent="0">
              <a:buNone/>
            </a:pPr>
            <a:endParaRPr lang="en-US" dirty="0"/>
          </a:p>
        </p:txBody>
      </p:sp>
    </p:spTree>
    <p:extLst>
      <p:ext uri="{BB962C8B-B14F-4D97-AF65-F5344CB8AC3E}">
        <p14:creationId xmlns:p14="http://schemas.microsoft.com/office/powerpoint/2010/main" val="309075564"/>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Users\Matt\AppData\Local\Temp\SNAGHTML1e8def0.PNG">
            <a:extLst>
              <a:ext uri="{FF2B5EF4-FFF2-40B4-BE49-F238E27FC236}">
                <a16:creationId xmlns:a16="http://schemas.microsoft.com/office/drawing/2014/main" id="{8FA54085-FA19-4984-9C2E-1363798401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6914" y="1701395"/>
            <a:ext cx="6949080" cy="3436662"/>
          </a:xfrm>
          <a:prstGeom prst="rect">
            <a:avLst/>
          </a:prstGeom>
          <a:noFill/>
          <a:ln>
            <a:noFill/>
          </a:ln>
        </p:spPr>
      </p:pic>
      <p:sp>
        <p:nvSpPr>
          <p:cNvPr id="16" name="Rectangle 15">
            <a:extLst>
              <a:ext uri="{FF2B5EF4-FFF2-40B4-BE49-F238E27FC236}">
                <a16:creationId xmlns:a16="http://schemas.microsoft.com/office/drawing/2014/main" id="{726F78FA-09B4-4988-818E-F82FBC641721}"/>
              </a:ext>
            </a:extLst>
          </p:cNvPr>
          <p:cNvSpPr/>
          <p:nvPr/>
        </p:nvSpPr>
        <p:spPr>
          <a:xfrm>
            <a:off x="0" y="0"/>
            <a:ext cx="7625751"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Collapsible Repeating Sections</a:t>
            </a:r>
          </a:p>
        </p:txBody>
      </p:sp>
      <p:sp>
        <p:nvSpPr>
          <p:cNvPr id="6" name="Content Placeholder 2">
            <a:extLst>
              <a:ext uri="{FF2B5EF4-FFF2-40B4-BE49-F238E27FC236}">
                <a16:creationId xmlns:a16="http://schemas.microsoft.com/office/drawing/2014/main" id="{61678290-B389-442C-B74A-37C5C83CD01B}"/>
              </a:ext>
            </a:extLst>
          </p:cNvPr>
          <p:cNvSpPr txBox="1">
            <a:spLocks/>
          </p:cNvSpPr>
          <p:nvPr/>
        </p:nvSpPr>
        <p:spPr>
          <a:xfrm>
            <a:off x="239487" y="1165860"/>
            <a:ext cx="5431970"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3200" dirty="0"/>
          </a:p>
          <a:p>
            <a:pPr marL="457200" lvl="1" indent="0">
              <a:buNone/>
            </a:pPr>
            <a:r>
              <a:rPr lang="en-US" sz="3600" b="1" dirty="0"/>
              <a:t>Fixed:</a:t>
            </a:r>
          </a:p>
          <a:p>
            <a:pPr lvl="1"/>
            <a:r>
              <a:rPr lang="en-US" sz="2600" dirty="0"/>
              <a:t>Repeating section panels now resize after displaying hidden fields.</a:t>
            </a:r>
          </a:p>
          <a:p>
            <a:pPr marL="0" indent="0">
              <a:buNone/>
            </a:pPr>
            <a:endParaRPr lang="en-US" dirty="0"/>
          </a:p>
        </p:txBody>
      </p:sp>
    </p:spTree>
    <p:extLst>
      <p:ext uri="{BB962C8B-B14F-4D97-AF65-F5344CB8AC3E}">
        <p14:creationId xmlns:p14="http://schemas.microsoft.com/office/powerpoint/2010/main" val="2015553303"/>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3143B55-5710-4319-88C0-B4AFF7C40AB8}"/>
              </a:ext>
            </a:extLst>
          </p:cNvPr>
          <p:cNvPicPr>
            <a:picLocks noChangeAspect="1"/>
          </p:cNvPicPr>
          <p:nvPr/>
        </p:nvPicPr>
        <p:blipFill>
          <a:blip r:embed="rId3"/>
          <a:stretch>
            <a:fillRect/>
          </a:stretch>
        </p:blipFill>
        <p:spPr>
          <a:xfrm>
            <a:off x="6683687" y="226968"/>
            <a:ext cx="5508845" cy="1971945"/>
          </a:xfrm>
          <a:prstGeom prst="rect">
            <a:avLst/>
          </a:prstGeom>
        </p:spPr>
      </p:pic>
      <p:pic>
        <p:nvPicPr>
          <p:cNvPr id="16" name="Picture 15">
            <a:extLst>
              <a:ext uri="{FF2B5EF4-FFF2-40B4-BE49-F238E27FC236}">
                <a16:creationId xmlns:a16="http://schemas.microsoft.com/office/drawing/2014/main" id="{E9E7DBCB-14E6-4914-AB0C-2358BDB6B00C}"/>
              </a:ext>
            </a:extLst>
          </p:cNvPr>
          <p:cNvPicPr>
            <a:picLocks noChangeAspect="1"/>
          </p:cNvPicPr>
          <p:nvPr/>
        </p:nvPicPr>
        <p:blipFill>
          <a:blip r:embed="rId4"/>
          <a:stretch>
            <a:fillRect/>
          </a:stretch>
        </p:blipFill>
        <p:spPr>
          <a:xfrm>
            <a:off x="6542314" y="3182261"/>
            <a:ext cx="5261822" cy="1797248"/>
          </a:xfrm>
          <a:prstGeom prst="rect">
            <a:avLst/>
          </a:prstGeom>
        </p:spPr>
      </p:pic>
      <p:sp>
        <p:nvSpPr>
          <p:cNvPr id="17" name="Rectangle 16">
            <a:extLst>
              <a:ext uri="{FF2B5EF4-FFF2-40B4-BE49-F238E27FC236}">
                <a16:creationId xmlns:a16="http://schemas.microsoft.com/office/drawing/2014/main" id="{66312C02-C570-4C31-81A0-9C54FCEA3361}"/>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Trial Origin*</a:t>
            </a:r>
          </a:p>
        </p:txBody>
      </p:sp>
      <p:sp>
        <p:nvSpPr>
          <p:cNvPr id="8" name="Content Placeholder 2">
            <a:extLst>
              <a:ext uri="{FF2B5EF4-FFF2-40B4-BE49-F238E27FC236}">
                <a16:creationId xmlns:a16="http://schemas.microsoft.com/office/drawing/2014/main" id="{CC49532C-3889-4336-B18A-81942AB452FB}"/>
              </a:ext>
            </a:extLst>
          </p:cNvPr>
          <p:cNvSpPr txBox="1">
            <a:spLocks/>
          </p:cNvSpPr>
          <p:nvPr/>
        </p:nvSpPr>
        <p:spPr>
          <a:xfrm>
            <a:off x="271780" y="1338942"/>
            <a:ext cx="9372963" cy="476794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Why track the trial origin?</a:t>
            </a:r>
          </a:p>
          <a:p>
            <a:pPr lvl="1"/>
            <a:r>
              <a:rPr lang="en-US" sz="2600" dirty="0">
                <a:sym typeface="Wingdings" panose="05000000000000000000" pitchFamily="2" charset="2"/>
              </a:rPr>
              <a:t>Helps answer budget questions.</a:t>
            </a:r>
          </a:p>
          <a:p>
            <a:pPr lvl="1"/>
            <a:r>
              <a:rPr lang="en-US" sz="2600" dirty="0">
                <a:sym typeface="Wingdings" panose="05000000000000000000" pitchFamily="2" charset="2"/>
              </a:rPr>
              <a:t>Valuable to the R&amp;D division.</a:t>
            </a:r>
          </a:p>
          <a:p>
            <a:pPr lvl="1"/>
            <a:r>
              <a:rPr lang="en-US" sz="2600" dirty="0">
                <a:sym typeface="Wingdings" panose="05000000000000000000" pitchFamily="2" charset="2"/>
              </a:rPr>
              <a:t>ID’s in-house, contracted or by a public institution trials.</a:t>
            </a:r>
          </a:p>
          <a:p>
            <a:pPr marL="0" indent="0">
              <a:buNone/>
            </a:pPr>
            <a:endParaRPr lang="en-US" dirty="0"/>
          </a:p>
          <a:p>
            <a:pPr marL="457200" lvl="1" indent="0">
              <a:buNone/>
            </a:pPr>
            <a:endParaRPr lang="en-US" sz="3200" dirty="0"/>
          </a:p>
          <a:p>
            <a:pPr marL="457200" lvl="1" indent="0">
              <a:buNone/>
            </a:pPr>
            <a:endParaRPr lang="en-US" sz="3200" dirty="0"/>
          </a:p>
          <a:p>
            <a:pPr marL="457200" lvl="1" indent="0">
              <a:buNone/>
            </a:pPr>
            <a:endParaRPr lang="en-US" sz="3200" dirty="0"/>
          </a:p>
          <a:p>
            <a:pPr marL="457200" lvl="1" indent="0">
              <a:buNone/>
            </a:pPr>
            <a:r>
              <a:rPr lang="en-US" sz="3200" dirty="0"/>
              <a:t>Header editor &gt; Trial Origin or,</a:t>
            </a:r>
          </a:p>
          <a:p>
            <a:pPr marL="457200" lvl="1" indent="0">
              <a:buNone/>
            </a:pPr>
            <a:r>
              <a:rPr lang="en-US" sz="3200" dirty="0"/>
              <a:t>Trial Establishment Guidelines &gt; Trial location Table</a:t>
            </a:r>
          </a:p>
          <a:p>
            <a:pPr marL="0" indent="0">
              <a:buNone/>
            </a:pPr>
            <a:endParaRPr lang="en-US" dirty="0"/>
          </a:p>
          <a:p>
            <a:pPr marL="201168" lvl="1" indent="0">
              <a:buFont typeface="Arial" panose="020B0604020202020204" pitchFamily="34" charset="0"/>
              <a:buNone/>
            </a:pPr>
            <a:endParaRPr lang="en-US" sz="2600" dirty="0"/>
          </a:p>
        </p:txBody>
      </p:sp>
      <p:sp>
        <p:nvSpPr>
          <p:cNvPr id="6" name="TextBox 5">
            <a:extLst>
              <a:ext uri="{FF2B5EF4-FFF2-40B4-BE49-F238E27FC236}">
                <a16:creationId xmlns:a16="http://schemas.microsoft.com/office/drawing/2014/main" id="{91482E1E-12F5-4336-9ABB-30BD4EDED50D}"/>
              </a:ext>
            </a:extLst>
          </p:cNvPr>
          <p:cNvSpPr txBox="1"/>
          <p:nvPr/>
        </p:nvSpPr>
        <p:spPr>
          <a:xfrm>
            <a:off x="9826821" y="-68580"/>
            <a:ext cx="2491711" cy="369332"/>
          </a:xfrm>
          <a:prstGeom prst="rect">
            <a:avLst/>
          </a:prstGeom>
          <a:noFill/>
        </p:spPr>
        <p:txBody>
          <a:bodyPr wrap="square" rtlCol="0">
            <a:spAutoFit/>
          </a:bodyPr>
          <a:lstStyle/>
          <a:p>
            <a:r>
              <a:rPr lang="en-US" dirty="0"/>
              <a:t>*Coming in ARM 2019.1</a:t>
            </a:r>
          </a:p>
        </p:txBody>
      </p:sp>
    </p:spTree>
    <p:extLst>
      <p:ext uri="{BB962C8B-B14F-4D97-AF65-F5344CB8AC3E}">
        <p14:creationId xmlns:p14="http://schemas.microsoft.com/office/powerpoint/2010/main" val="4013613640"/>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68B64BCC-BFA9-418E-87B2-9E222FEF74F0}"/>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Auto-Fill default settings for application planning fields.</a:t>
            </a:r>
          </a:p>
          <a:p>
            <a:pPr lvl="1"/>
            <a:r>
              <a:rPr lang="en-US" sz="2600" dirty="0">
                <a:sym typeface="Wingdings" panose="05000000000000000000" pitchFamily="2" charset="2"/>
              </a:rPr>
              <a:t>Intuitive way of using Settings set to default and fill out the plan.</a:t>
            </a:r>
          </a:p>
          <a:p>
            <a:pPr marL="457200" lvl="1" indent="0">
              <a:buNone/>
            </a:pPr>
            <a:endParaRPr lang="en-US" sz="3200" dirty="0"/>
          </a:p>
          <a:p>
            <a:pPr marL="0" indent="0">
              <a:buNone/>
            </a:pPr>
            <a:r>
              <a:rPr lang="en-US" dirty="0"/>
              <a:t>	</a:t>
            </a:r>
          </a:p>
          <a:p>
            <a:endParaRPr lang="en-US" sz="3600" dirty="0"/>
          </a:p>
          <a:p>
            <a:pPr marL="0" indent="0">
              <a:buNone/>
            </a:pPr>
            <a:r>
              <a:rPr lang="en-US" sz="3600" b="1" dirty="0"/>
              <a:t>Enhancement</a:t>
            </a:r>
          </a:p>
          <a:p>
            <a:pPr lvl="1"/>
            <a:r>
              <a:rPr lang="en-US" sz="2600" dirty="0"/>
              <a:t>Auto-fills with default entries when clicking in a blank field for mix size, mix overage and spray volumes.</a:t>
            </a:r>
          </a:p>
          <a:p>
            <a:pPr marL="201168" lvl="1" indent="0">
              <a:buFont typeface="Arial" panose="020B0604020202020204" pitchFamily="34" charset="0"/>
              <a:buNone/>
            </a:pPr>
            <a:endParaRPr lang="en-US" sz="2600" dirty="0"/>
          </a:p>
        </p:txBody>
      </p:sp>
      <p:pic>
        <p:nvPicPr>
          <p:cNvPr id="17" name="Content Placeholder 6">
            <a:extLst>
              <a:ext uri="{FF2B5EF4-FFF2-40B4-BE49-F238E27FC236}">
                <a16:creationId xmlns:a16="http://schemas.microsoft.com/office/drawing/2014/main" id="{D3C12C58-08D3-4AB9-B7A3-F5C4B5958615}"/>
              </a:ext>
            </a:extLst>
          </p:cNvPr>
          <p:cNvPicPr>
            <a:picLocks noChangeAspect="1"/>
          </p:cNvPicPr>
          <p:nvPr/>
        </p:nvPicPr>
        <p:blipFill>
          <a:blip r:embed="rId3"/>
          <a:stretch>
            <a:fillRect/>
          </a:stretch>
        </p:blipFill>
        <p:spPr>
          <a:xfrm>
            <a:off x="6287433" y="2531110"/>
            <a:ext cx="5028267" cy="1876219"/>
          </a:xfrm>
          <a:prstGeom prst="rect">
            <a:avLst/>
          </a:prstGeom>
        </p:spPr>
      </p:pic>
      <p:sp>
        <p:nvSpPr>
          <p:cNvPr id="14" name="Rectangle 13">
            <a:extLst>
              <a:ext uri="{FF2B5EF4-FFF2-40B4-BE49-F238E27FC236}">
                <a16:creationId xmlns:a16="http://schemas.microsoft.com/office/drawing/2014/main" id="{E1D4E1B6-180B-481C-A0B3-4A7CDBC4E68F}"/>
              </a:ext>
            </a:extLst>
          </p:cNvPr>
          <p:cNvSpPr/>
          <p:nvPr/>
        </p:nvSpPr>
        <p:spPr>
          <a:xfrm>
            <a:off x="0" y="-101600"/>
            <a:ext cx="862965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rPr>
              <a:t>Application Equipment and Plan</a:t>
            </a:r>
            <a:endParaRPr lang="en-US" sz="4400" b="1" dirty="0">
              <a:solidFill>
                <a:schemeClr val="bg1"/>
              </a:solidFill>
            </a:endParaRPr>
          </a:p>
        </p:txBody>
      </p:sp>
    </p:spTree>
    <p:extLst>
      <p:ext uri="{BB962C8B-B14F-4D97-AF65-F5344CB8AC3E}">
        <p14:creationId xmlns:p14="http://schemas.microsoft.com/office/powerpoint/2010/main" val="2706164058"/>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6553AAFA-D717-4E82-9C51-F2F75F0E40DA}"/>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12D4C291-9FED-4536-8B07-A18C6FC14CA3}"/>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Assessment Data</a:t>
            </a:r>
          </a:p>
        </p:txBody>
      </p:sp>
      <p:cxnSp>
        <p:nvCxnSpPr>
          <p:cNvPr id="19" name="Straight Connector 18">
            <a:extLst>
              <a:ext uri="{FF2B5EF4-FFF2-40B4-BE49-F238E27FC236}">
                <a16:creationId xmlns:a16="http://schemas.microsoft.com/office/drawing/2014/main" id="{326598B1-7999-483A-892F-43A0E079B8B7}"/>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E60D9FC0-0429-4B11-BBFB-04B8AEE21FAC}"/>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A414A227-64CD-4D22-B14B-5285543501FE}"/>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73100"/>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FC9BCDFF-D525-403A-871E-C7DC66400715}"/>
              </a:ext>
            </a:extLst>
          </p:cNvPr>
          <p:cNvSpPr txBox="1">
            <a:spLocks/>
          </p:cNvSpPr>
          <p:nvPr/>
        </p:nvSpPr>
        <p:spPr>
          <a:xfrm>
            <a:off x="114301" y="1375410"/>
            <a:ext cx="11560864"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3400" b="1" dirty="0">
                <a:sym typeface="Wingdings" panose="05000000000000000000" pitchFamily="2" charset="2"/>
              </a:rPr>
              <a:t>Show more than one type of entry when matching on a field.</a:t>
            </a:r>
            <a:endParaRPr lang="en-US" dirty="0"/>
          </a:p>
          <a:p>
            <a:pPr marL="0" indent="0">
              <a:buNone/>
            </a:pPr>
            <a:endParaRPr lang="en-US" dirty="0"/>
          </a:p>
          <a:p>
            <a:pPr marL="0" indent="0">
              <a:buNone/>
            </a:pPr>
            <a:r>
              <a:rPr lang="en-US" sz="3600" b="1" dirty="0"/>
              <a:t>    How does it work?</a:t>
            </a:r>
          </a:p>
          <a:p>
            <a:pPr marL="457200" lvl="1" indent="0">
              <a:buNone/>
            </a:pPr>
            <a:r>
              <a:rPr lang="en-US" sz="2600" dirty="0"/>
              <a:t>Select multiple items for </a:t>
            </a:r>
            <a:r>
              <a:rPr lang="en-US" sz="2600"/>
              <a:t>the “Match” </a:t>
            </a:r>
            <a:r>
              <a:rPr lang="en-US" sz="2600" dirty="0"/>
              <a:t>column </a:t>
            </a:r>
          </a:p>
          <a:p>
            <a:pPr marL="457200" lvl="1" indent="0">
              <a:buNone/>
            </a:pPr>
            <a:r>
              <a:rPr lang="en-US" sz="2600" dirty="0"/>
              <a:t>Filter.</a:t>
            </a:r>
          </a:p>
          <a:p>
            <a:pPr marL="201168" lvl="1" indent="0">
              <a:buFont typeface="Arial" panose="020B0604020202020204" pitchFamily="34" charset="0"/>
              <a:buNone/>
            </a:pPr>
            <a:endParaRPr lang="en-US" sz="2600" dirty="0"/>
          </a:p>
        </p:txBody>
      </p:sp>
      <p:sp>
        <p:nvSpPr>
          <p:cNvPr id="17" name="Rectangle 16">
            <a:extLst>
              <a:ext uri="{FF2B5EF4-FFF2-40B4-BE49-F238E27FC236}">
                <a16:creationId xmlns:a16="http://schemas.microsoft.com/office/drawing/2014/main" id="{B9F20DB4-051A-4D04-B999-FEF31765637E}"/>
              </a:ext>
            </a:extLst>
          </p:cNvPr>
          <p:cNvSpPr/>
          <p:nvPr/>
        </p:nvSpPr>
        <p:spPr>
          <a:xfrm>
            <a:off x="0" y="0"/>
            <a:ext cx="647700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View Options</a:t>
            </a:r>
          </a:p>
        </p:txBody>
      </p:sp>
      <p:pic>
        <p:nvPicPr>
          <p:cNvPr id="16" name="Picture 15">
            <a:extLst>
              <a:ext uri="{FF2B5EF4-FFF2-40B4-BE49-F238E27FC236}">
                <a16:creationId xmlns:a16="http://schemas.microsoft.com/office/drawing/2014/main" id="{388C1225-9F94-4BFD-8B9D-ED237055CBBF}"/>
              </a:ext>
            </a:extLst>
          </p:cNvPr>
          <p:cNvPicPr>
            <a:picLocks noChangeAspect="1"/>
          </p:cNvPicPr>
          <p:nvPr/>
        </p:nvPicPr>
        <p:blipFill>
          <a:blip r:embed="rId3"/>
          <a:stretch>
            <a:fillRect/>
          </a:stretch>
        </p:blipFill>
        <p:spPr>
          <a:xfrm>
            <a:off x="6859215" y="2198837"/>
            <a:ext cx="5244480" cy="3380328"/>
          </a:xfrm>
          <a:prstGeom prst="rect">
            <a:avLst/>
          </a:prstGeom>
        </p:spPr>
      </p:pic>
    </p:spTree>
    <p:extLst>
      <p:ext uri="{BB962C8B-B14F-4D97-AF65-F5344CB8AC3E}">
        <p14:creationId xmlns:p14="http://schemas.microsoft.com/office/powerpoint/2010/main" val="2703488763"/>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52A527-8D90-4A5B-A40E-664BF54D00ED}"/>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rPr>
              <a:t>AUDPC Transformation</a:t>
            </a:r>
            <a:endParaRPr lang="en-US" sz="4400" b="1" dirty="0">
              <a:solidFill>
                <a:schemeClr val="bg1"/>
              </a:solidFill>
            </a:endParaRPr>
          </a:p>
        </p:txBody>
      </p:sp>
      <p:pic>
        <p:nvPicPr>
          <p:cNvPr id="16" name="Content Placeholder 7">
            <a:extLst>
              <a:ext uri="{FF2B5EF4-FFF2-40B4-BE49-F238E27FC236}">
                <a16:creationId xmlns:a16="http://schemas.microsoft.com/office/drawing/2014/main" id="{BDDCCA46-CD1F-47A4-B52F-222F05FAAC0B}"/>
              </a:ext>
            </a:extLst>
          </p:cNvPr>
          <p:cNvPicPr>
            <a:picLocks noChangeAspect="1"/>
          </p:cNvPicPr>
          <p:nvPr/>
        </p:nvPicPr>
        <p:blipFill>
          <a:blip r:embed="rId3"/>
          <a:stretch>
            <a:fillRect/>
          </a:stretch>
        </p:blipFill>
        <p:spPr>
          <a:xfrm>
            <a:off x="7375141" y="1215003"/>
            <a:ext cx="4702558" cy="4303625"/>
          </a:xfrm>
          <a:prstGeom prst="rect">
            <a:avLst/>
          </a:prstGeom>
        </p:spPr>
      </p:pic>
      <p:sp>
        <p:nvSpPr>
          <p:cNvPr id="18" name="Content Placeholder 2">
            <a:extLst>
              <a:ext uri="{FF2B5EF4-FFF2-40B4-BE49-F238E27FC236}">
                <a16:creationId xmlns:a16="http://schemas.microsoft.com/office/drawing/2014/main" id="{35D046C0-17D7-49D3-838B-5905D468BE11}"/>
              </a:ext>
            </a:extLst>
          </p:cNvPr>
          <p:cNvSpPr txBox="1">
            <a:spLocks/>
          </p:cNvSpPr>
          <p:nvPr/>
        </p:nvSpPr>
        <p:spPr>
          <a:xfrm>
            <a:off x="114301" y="1375410"/>
            <a:ext cx="6962360"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Enhancement during AUDPC</a:t>
            </a:r>
          </a:p>
          <a:p>
            <a:pPr lvl="1"/>
            <a:r>
              <a:rPr lang="en-US" sz="2800" dirty="0"/>
              <a:t>Allows selecting multiple values for match fields.</a:t>
            </a:r>
          </a:p>
          <a:p>
            <a:pPr lvl="1"/>
            <a:r>
              <a:rPr lang="en-US" sz="2800" dirty="0"/>
              <a:t>Lists columns currently matched.</a:t>
            </a:r>
          </a:p>
          <a:p>
            <a:pPr lvl="1"/>
            <a:r>
              <a:rPr lang="en-US" sz="2800" dirty="0"/>
              <a:t>View only selected/matched columns on the assessment data editor.</a:t>
            </a:r>
          </a:p>
          <a:p>
            <a:pPr marL="0" indent="0">
              <a:buNone/>
            </a:pPr>
            <a:r>
              <a:rPr lang="en-US" sz="3900" b="1" dirty="0"/>
              <a:t>Where is this feature?</a:t>
            </a:r>
          </a:p>
          <a:p>
            <a:pPr lvl="1"/>
            <a:r>
              <a:rPr lang="en-US" sz="2800" dirty="0"/>
              <a:t>Tools &gt; Transform, select AUDPC</a:t>
            </a:r>
          </a:p>
          <a:p>
            <a:pPr lvl="1"/>
            <a:endParaRPr lang="en-US" sz="2800" dirty="0"/>
          </a:p>
          <a:p>
            <a:pPr marL="201168" lvl="1" indent="0">
              <a:buFont typeface="Arial" panose="020B0604020202020204" pitchFamily="34" charset="0"/>
              <a:buNone/>
            </a:pPr>
            <a:endParaRPr lang="en-US" sz="2600" dirty="0"/>
          </a:p>
        </p:txBody>
      </p:sp>
    </p:spTree>
    <p:extLst>
      <p:ext uri="{BB962C8B-B14F-4D97-AF65-F5344CB8AC3E}">
        <p14:creationId xmlns:p14="http://schemas.microsoft.com/office/powerpoint/2010/main" val="1330421121"/>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plant in a garden&#10;&#10;Description generated with very high confidence">
            <a:extLst>
              <a:ext uri="{FF2B5EF4-FFF2-40B4-BE49-F238E27FC236}">
                <a16:creationId xmlns:a16="http://schemas.microsoft.com/office/drawing/2014/main" id="{BCF09EA2-9C39-48A0-92DC-231BBC199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5E5FB27-54FA-4E34-9F40-7A1BC5E85CB4}"/>
              </a:ext>
            </a:extLst>
          </p:cNvPr>
          <p:cNvSpPr/>
          <p:nvPr/>
        </p:nvSpPr>
        <p:spPr>
          <a:xfrm>
            <a:off x="0" y="3643669"/>
            <a:ext cx="12192000" cy="20444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CFB4374-D186-40E2-84F8-D2AB1D6F8DFF}"/>
              </a:ext>
            </a:extLst>
          </p:cNvPr>
          <p:cNvSpPr/>
          <p:nvPr/>
        </p:nvSpPr>
        <p:spPr>
          <a:xfrm>
            <a:off x="702822" y="3872271"/>
            <a:ext cx="10786356" cy="1569660"/>
          </a:xfrm>
          <a:prstGeom prst="rect">
            <a:avLst/>
          </a:prstGeom>
        </p:spPr>
        <p:txBody>
          <a:bodyPr wrap="square">
            <a:spAutoFit/>
          </a:bodyPr>
          <a:lstStyle/>
          <a:p>
            <a:pPr algn="ctr"/>
            <a:r>
              <a:rPr lang="en-US" sz="3200" dirty="0">
                <a:solidFill>
                  <a:schemeClr val="bg1"/>
                </a:solidFill>
              </a:rPr>
              <a:t>ARM software provides a defined structure to enter information consistently, with master list dictionaries to standardize vocabulary, and has tools for every step of an experiment. </a:t>
            </a:r>
          </a:p>
        </p:txBody>
      </p:sp>
    </p:spTree>
    <p:extLst>
      <p:ext uri="{BB962C8B-B14F-4D97-AF65-F5344CB8AC3E}">
        <p14:creationId xmlns:p14="http://schemas.microsoft.com/office/powerpoint/2010/main" val="217769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FC9BCDFF-D525-403A-871E-C7DC66400715}"/>
              </a:ext>
            </a:extLst>
          </p:cNvPr>
          <p:cNvSpPr txBox="1">
            <a:spLocks/>
          </p:cNvSpPr>
          <p:nvPr/>
        </p:nvSpPr>
        <p:spPr>
          <a:xfrm>
            <a:off x="114301" y="1375410"/>
            <a:ext cx="11560864"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3600" b="1" dirty="0">
                <a:sym typeface="Wingdings" panose="05000000000000000000" pitchFamily="2" charset="2"/>
              </a:rPr>
              <a:t>Include Column ID in assessment image file name</a:t>
            </a:r>
          </a:p>
          <a:p>
            <a:pPr lvl="1"/>
            <a:r>
              <a:rPr lang="en-US" sz="2800" dirty="0"/>
              <a:t>Helpful when attaching </a:t>
            </a:r>
            <a:br>
              <a:rPr lang="en-US" sz="2800" dirty="0"/>
            </a:br>
            <a:r>
              <a:rPr lang="en-US" sz="2800" dirty="0"/>
              <a:t>images for multiple </a:t>
            </a:r>
            <a:br>
              <a:rPr lang="en-US" sz="2800" dirty="0"/>
            </a:br>
            <a:r>
              <a:rPr lang="en-US" sz="2800" dirty="0"/>
              <a:t>assessments taken </a:t>
            </a:r>
            <a:br>
              <a:rPr lang="en-US" sz="2800" dirty="0"/>
            </a:br>
            <a:r>
              <a:rPr lang="en-US" sz="2800" dirty="0"/>
              <a:t>on the same day</a:t>
            </a:r>
            <a:endParaRPr lang="en-US" sz="2600" dirty="0"/>
          </a:p>
          <a:p>
            <a:pPr marL="457200" lvl="1" indent="0">
              <a:buNone/>
            </a:pPr>
            <a:endParaRPr lang="en-US" sz="2600" dirty="0"/>
          </a:p>
          <a:p>
            <a:pPr marL="457200" lvl="1" indent="0">
              <a:buNone/>
            </a:pPr>
            <a:r>
              <a:rPr lang="en-US" sz="3600" b="1" dirty="0"/>
              <a:t>Where is this feature?</a:t>
            </a:r>
            <a:endParaRPr lang="en-US" sz="2600" dirty="0"/>
          </a:p>
          <a:p>
            <a:pPr lvl="1"/>
            <a:r>
              <a:rPr lang="en-US" sz="2600" dirty="0"/>
              <a:t>Assessment data editor &gt; </a:t>
            </a:r>
            <a:br>
              <a:rPr lang="en-US" sz="2600" dirty="0"/>
            </a:br>
            <a:r>
              <a:rPr lang="en-US" sz="2600" dirty="0"/>
              <a:t>Properties Panel &gt; Attach</a:t>
            </a:r>
            <a:endParaRPr lang="en-US" dirty="0"/>
          </a:p>
        </p:txBody>
      </p:sp>
      <p:sp>
        <p:nvSpPr>
          <p:cNvPr id="17" name="Rectangle 16">
            <a:extLst>
              <a:ext uri="{FF2B5EF4-FFF2-40B4-BE49-F238E27FC236}">
                <a16:creationId xmlns:a16="http://schemas.microsoft.com/office/drawing/2014/main" id="{B9F20DB4-051A-4D04-B999-FEF31765637E}"/>
              </a:ext>
            </a:extLst>
          </p:cNvPr>
          <p:cNvSpPr/>
          <p:nvPr/>
        </p:nvSpPr>
        <p:spPr>
          <a:xfrm>
            <a:off x="0" y="0"/>
            <a:ext cx="647700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Plot Pictures</a:t>
            </a:r>
          </a:p>
        </p:txBody>
      </p:sp>
      <p:pic>
        <p:nvPicPr>
          <p:cNvPr id="3" name="Picture 2">
            <a:extLst>
              <a:ext uri="{FF2B5EF4-FFF2-40B4-BE49-F238E27FC236}">
                <a16:creationId xmlns:a16="http://schemas.microsoft.com/office/drawing/2014/main" id="{39BC3DCF-13CE-4A6F-A000-06C845D19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652" y="2158584"/>
            <a:ext cx="7229987" cy="3743106"/>
          </a:xfrm>
          <a:prstGeom prst="rect">
            <a:avLst/>
          </a:prstGeom>
        </p:spPr>
      </p:pic>
    </p:spTree>
    <p:extLst>
      <p:ext uri="{BB962C8B-B14F-4D97-AF65-F5344CB8AC3E}">
        <p14:creationId xmlns:p14="http://schemas.microsoft.com/office/powerpoint/2010/main" val="1012411016"/>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26E41F-D129-45FB-89AD-F147BC5CB1AA}"/>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Tablet Data Collector (</a:t>
            </a:r>
            <a:r>
              <a:rPr lang="en-US" sz="5400" b="1" dirty="0" err="1">
                <a:solidFill>
                  <a:schemeClr val="bg1"/>
                </a:solidFill>
              </a:rPr>
              <a:t>TDCx</a:t>
            </a:r>
            <a:r>
              <a:rPr lang="en-US" sz="5400" b="1" dirty="0">
                <a:solidFill>
                  <a:schemeClr val="bg1"/>
                </a:solidFill>
              </a:rPr>
              <a:t>)</a:t>
            </a:r>
          </a:p>
        </p:txBody>
      </p:sp>
      <p:cxnSp>
        <p:nvCxnSpPr>
          <p:cNvPr id="17" name="Straight Connector 16">
            <a:extLst>
              <a:ext uri="{FF2B5EF4-FFF2-40B4-BE49-F238E27FC236}">
                <a16:creationId xmlns:a16="http://schemas.microsoft.com/office/drawing/2014/main" id="{B0288697-5844-4D9E-8971-587134FDD460}"/>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CD3E1CFC-1AB1-40FB-8909-E8A0C724C788}"/>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29E810D1-F28D-40C6-99C8-B5CE2A98ADE8}"/>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882709"/>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8098366"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Display the current position in real-time</a:t>
            </a:r>
          </a:p>
          <a:p>
            <a:pPr lvl="1"/>
            <a:r>
              <a:rPr lang="en-US" sz="2600" dirty="0">
                <a:sym typeface="Wingdings" panose="05000000000000000000" pitchFamily="2" charset="2"/>
              </a:rPr>
              <a:t>Researchers now can determine the accuracy of the GPS device while documenting coordinates.</a:t>
            </a:r>
          </a:p>
          <a:p>
            <a:pPr lvl="1"/>
            <a:r>
              <a:rPr lang="en-US" sz="2600" dirty="0" err="1"/>
              <a:t>TDCx</a:t>
            </a:r>
            <a:r>
              <a:rPr lang="en-US" sz="2600" dirty="0"/>
              <a:t> will display: GPS coordinates, accuracy and altitude.</a:t>
            </a:r>
          </a:p>
          <a:p>
            <a:pPr marL="457200" lvl="1" indent="0">
              <a:buNone/>
            </a:pPr>
            <a:endParaRPr lang="en-US" sz="3200" b="1" dirty="0"/>
          </a:p>
          <a:p>
            <a:pPr marL="457200" lvl="1" indent="0">
              <a:buNone/>
            </a:pPr>
            <a:r>
              <a:rPr lang="en-US" sz="3600" b="1" dirty="0"/>
              <a:t>Where is this feature?</a:t>
            </a:r>
          </a:p>
          <a:p>
            <a:pPr marL="457200" lvl="1" indent="0">
              <a:buNone/>
            </a:pPr>
            <a:r>
              <a:rPr lang="en-US" sz="2600"/>
              <a:t>Choose “Tablet </a:t>
            </a:r>
            <a:r>
              <a:rPr lang="en-US" sz="2600" dirty="0"/>
              <a:t>Read </a:t>
            </a:r>
            <a:r>
              <a:rPr lang="en-US" sz="2600"/>
              <a:t>GPS Editor”</a:t>
            </a:r>
            <a:endParaRPr lang="en-US" sz="2600" dirty="0"/>
          </a:p>
          <a:p>
            <a:pPr marL="0" indent="0">
              <a:buNone/>
            </a:pPr>
            <a:endParaRPr lang="en-US" dirty="0"/>
          </a:p>
          <a:p>
            <a:pPr marL="0" indent="0">
              <a:buNone/>
            </a:pPr>
            <a:endParaRPr lang="en-US" dirty="0"/>
          </a:p>
          <a:p>
            <a:pPr marL="0" indent="0">
              <a:buNone/>
            </a:pPr>
            <a:endParaRPr lang="en-US" dirty="0"/>
          </a:p>
          <a:p>
            <a:pPr marL="201168" lvl="1" indent="0">
              <a:buFont typeface="Arial" panose="020B0604020202020204" pitchFamily="34" charset="0"/>
              <a:buNone/>
            </a:pPr>
            <a:endParaRPr lang="en-US" sz="2600" dirty="0"/>
          </a:p>
        </p:txBody>
      </p:sp>
      <p:sp>
        <p:nvSpPr>
          <p:cNvPr id="14" name="Rectangle 13">
            <a:extLst>
              <a:ext uri="{FF2B5EF4-FFF2-40B4-BE49-F238E27FC236}">
                <a16:creationId xmlns:a16="http://schemas.microsoft.com/office/drawing/2014/main" id="{D5D7D4A0-D764-474B-B220-411CE11AD97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Record GPS</a:t>
            </a:r>
          </a:p>
        </p:txBody>
      </p:sp>
      <p:pic>
        <p:nvPicPr>
          <p:cNvPr id="16" name="Content Placeholder 6">
            <a:extLst>
              <a:ext uri="{FF2B5EF4-FFF2-40B4-BE49-F238E27FC236}">
                <a16:creationId xmlns:a16="http://schemas.microsoft.com/office/drawing/2014/main" id="{8BA6E3F3-48A1-4D24-9188-1154A77F2830}"/>
              </a:ext>
            </a:extLst>
          </p:cNvPr>
          <p:cNvPicPr>
            <a:picLocks/>
          </p:cNvPicPr>
          <p:nvPr/>
        </p:nvPicPr>
        <p:blipFill>
          <a:blip r:embed="rId3"/>
          <a:stretch>
            <a:fillRect/>
          </a:stretch>
        </p:blipFill>
        <p:spPr>
          <a:xfrm>
            <a:off x="8077200" y="1165351"/>
            <a:ext cx="4000499" cy="3635970"/>
          </a:xfrm>
          <a:prstGeom prst="rect">
            <a:avLst/>
          </a:prstGeom>
        </p:spPr>
      </p:pic>
    </p:spTree>
    <p:extLst>
      <p:ext uri="{BB962C8B-B14F-4D97-AF65-F5344CB8AC3E}">
        <p14:creationId xmlns:p14="http://schemas.microsoft.com/office/powerpoint/2010/main" val="2269042023"/>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610587" y="1420380"/>
            <a:ext cx="6222383"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t>Increased size of Pin button</a:t>
            </a:r>
          </a:p>
          <a:p>
            <a:pPr lvl="1"/>
            <a:r>
              <a:rPr lang="en-US" sz="3200" dirty="0">
                <a:sym typeface="Wingdings" panose="05000000000000000000" pitchFamily="2" charset="2"/>
              </a:rPr>
              <a:t>Previously was hard to click on the small Pin button to unlock a Properties panel when using a stylus (or finger) on a tablet</a:t>
            </a:r>
          </a:p>
          <a:p>
            <a:pPr marL="0" indent="0">
              <a:buNone/>
            </a:pPr>
            <a:endParaRPr lang="en-US" dirty="0"/>
          </a:p>
          <a:p>
            <a:pPr marL="0" indent="0">
              <a:buNone/>
            </a:pPr>
            <a:endParaRPr lang="en-US" dirty="0"/>
          </a:p>
          <a:p>
            <a:pPr marL="0" indent="0">
              <a:buNone/>
            </a:pPr>
            <a:endParaRPr lang="en-US" dirty="0"/>
          </a:p>
          <a:p>
            <a:pPr marL="201168" lvl="1" indent="0">
              <a:buFont typeface="Arial" panose="020B0604020202020204" pitchFamily="34" charset="0"/>
              <a:buNone/>
            </a:pPr>
            <a:endParaRPr lang="en-US" sz="2600" dirty="0"/>
          </a:p>
        </p:txBody>
      </p:sp>
      <p:sp>
        <p:nvSpPr>
          <p:cNvPr id="14" name="Rectangle 13">
            <a:extLst>
              <a:ext uri="{FF2B5EF4-FFF2-40B4-BE49-F238E27FC236}">
                <a16:creationId xmlns:a16="http://schemas.microsoft.com/office/drawing/2014/main" id="{D5D7D4A0-D764-474B-B220-411CE11AD97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Properties Panel</a:t>
            </a:r>
          </a:p>
        </p:txBody>
      </p:sp>
      <p:pic>
        <p:nvPicPr>
          <p:cNvPr id="3" name="Picture 2">
            <a:extLst>
              <a:ext uri="{FF2B5EF4-FFF2-40B4-BE49-F238E27FC236}">
                <a16:creationId xmlns:a16="http://schemas.microsoft.com/office/drawing/2014/main" id="{707729B3-26EA-4077-A3E6-6E33ED705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803" y="3204148"/>
            <a:ext cx="4748443" cy="2472690"/>
          </a:xfrm>
          <a:prstGeom prst="rect">
            <a:avLst/>
          </a:prstGeom>
        </p:spPr>
      </p:pic>
    </p:spTree>
    <p:extLst>
      <p:ext uri="{BB962C8B-B14F-4D97-AF65-F5344CB8AC3E}">
        <p14:creationId xmlns:p14="http://schemas.microsoft.com/office/powerpoint/2010/main" val="3325096127"/>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DCD352D3-3CB2-4732-8E9C-137ACFC1ADF5}"/>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CD3AC23B-FE51-44B3-9580-4DCDC8C19650}"/>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ARM Migration</a:t>
            </a:r>
          </a:p>
        </p:txBody>
      </p:sp>
      <p:cxnSp>
        <p:nvCxnSpPr>
          <p:cNvPr id="21" name="Straight Connector 20">
            <a:extLst>
              <a:ext uri="{FF2B5EF4-FFF2-40B4-BE49-F238E27FC236}">
                <a16:creationId xmlns:a16="http://schemas.microsoft.com/office/drawing/2014/main" id="{8EF16C05-D768-4B92-90A2-BEF5C0CAC84F}"/>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00D76C17-DE78-45F3-86B4-266178349BEC}"/>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D979BE3-CDCA-41B6-9231-BD24E9A07A7B}"/>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80534"/>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610587" y="2264612"/>
            <a:ext cx="5485413" cy="368204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200" dirty="0">
                <a:sym typeface="Wingdings" panose="05000000000000000000" pitchFamily="2" charset="2"/>
              </a:rPr>
              <a:t>Copy personal lists, report sets, ARM settings to new computer</a:t>
            </a:r>
          </a:p>
          <a:p>
            <a:pPr lvl="1"/>
            <a:endParaRPr lang="en-US" sz="3200" dirty="0">
              <a:sym typeface="Wingdings" panose="05000000000000000000" pitchFamily="2" charset="2"/>
            </a:endParaRPr>
          </a:p>
          <a:p>
            <a:pPr marL="0" indent="0">
              <a:buNone/>
            </a:pPr>
            <a:endParaRPr lang="en-US" dirty="0"/>
          </a:p>
          <a:p>
            <a:pPr marL="0" indent="0">
              <a:buNone/>
            </a:pPr>
            <a:r>
              <a:rPr lang="en-US" b="1" dirty="0"/>
              <a:t>What's new?</a:t>
            </a:r>
          </a:p>
          <a:p>
            <a:pPr marL="0" indent="0">
              <a:buNone/>
            </a:pPr>
            <a:r>
              <a:rPr lang="en-US" dirty="0"/>
              <a:t>Prompt to create package </a:t>
            </a:r>
            <a:r>
              <a:rPr lang="en-US" i="1" dirty="0"/>
              <a:t>before</a:t>
            </a:r>
            <a:r>
              <a:rPr lang="en-US" dirty="0"/>
              <a:t> deactivating the old PC.</a:t>
            </a:r>
          </a:p>
          <a:p>
            <a:pPr marL="0" indent="0">
              <a:buNone/>
            </a:pPr>
            <a:endParaRPr lang="en-US" dirty="0"/>
          </a:p>
          <a:p>
            <a:pPr marL="201168" lvl="1" indent="0">
              <a:buFont typeface="Arial" panose="020B0604020202020204" pitchFamily="34" charset="0"/>
              <a:buNone/>
            </a:pPr>
            <a:endParaRPr lang="en-US" sz="2600" dirty="0"/>
          </a:p>
        </p:txBody>
      </p:sp>
      <p:sp>
        <p:nvSpPr>
          <p:cNvPr id="14" name="Rectangle 13">
            <a:extLst>
              <a:ext uri="{FF2B5EF4-FFF2-40B4-BE49-F238E27FC236}">
                <a16:creationId xmlns:a16="http://schemas.microsoft.com/office/drawing/2014/main" id="{D5D7D4A0-D764-474B-B220-411CE11AD97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Migrate Settings*</a:t>
            </a:r>
          </a:p>
        </p:txBody>
      </p:sp>
      <p:pic>
        <p:nvPicPr>
          <p:cNvPr id="5" name="Picture 4">
            <a:extLst>
              <a:ext uri="{FF2B5EF4-FFF2-40B4-BE49-F238E27FC236}">
                <a16:creationId xmlns:a16="http://schemas.microsoft.com/office/drawing/2014/main" id="{64EE4969-09FB-4410-837B-E4D36F442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138" y="2264612"/>
            <a:ext cx="5212877" cy="3304915"/>
          </a:xfrm>
          <a:prstGeom prst="rect">
            <a:avLst/>
          </a:prstGeom>
        </p:spPr>
      </p:pic>
      <p:sp>
        <p:nvSpPr>
          <p:cNvPr id="6" name="Content Placeholder 2">
            <a:extLst>
              <a:ext uri="{FF2B5EF4-FFF2-40B4-BE49-F238E27FC236}">
                <a16:creationId xmlns:a16="http://schemas.microsoft.com/office/drawing/2014/main" id="{F2F12804-3D18-4A5C-A34C-A1C5AE4187E1}"/>
              </a:ext>
            </a:extLst>
          </p:cNvPr>
          <p:cNvSpPr txBox="1">
            <a:spLocks/>
          </p:cNvSpPr>
          <p:nvPr/>
        </p:nvSpPr>
        <p:spPr>
          <a:xfrm>
            <a:off x="514985" y="1420380"/>
            <a:ext cx="11163402"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t>Copy settings when moving to a new PC</a:t>
            </a:r>
          </a:p>
        </p:txBody>
      </p:sp>
      <p:sp>
        <p:nvSpPr>
          <p:cNvPr id="7" name="TextBox 6">
            <a:extLst>
              <a:ext uri="{FF2B5EF4-FFF2-40B4-BE49-F238E27FC236}">
                <a16:creationId xmlns:a16="http://schemas.microsoft.com/office/drawing/2014/main" id="{F4AD1B60-8227-4E0E-B20A-965A8EC3175A}"/>
              </a:ext>
            </a:extLst>
          </p:cNvPr>
          <p:cNvSpPr txBox="1"/>
          <p:nvPr/>
        </p:nvSpPr>
        <p:spPr>
          <a:xfrm>
            <a:off x="9769671" y="1222"/>
            <a:ext cx="2491711" cy="369332"/>
          </a:xfrm>
          <a:prstGeom prst="rect">
            <a:avLst/>
          </a:prstGeom>
          <a:noFill/>
        </p:spPr>
        <p:txBody>
          <a:bodyPr wrap="square" rtlCol="0">
            <a:spAutoFit/>
          </a:bodyPr>
          <a:lstStyle/>
          <a:p>
            <a:r>
              <a:rPr lang="en-US" dirty="0"/>
              <a:t>*Coming in ARM 2019.1</a:t>
            </a:r>
          </a:p>
        </p:txBody>
      </p:sp>
    </p:spTree>
    <p:extLst>
      <p:ext uri="{BB962C8B-B14F-4D97-AF65-F5344CB8AC3E}">
        <p14:creationId xmlns:p14="http://schemas.microsoft.com/office/powerpoint/2010/main" val="3045944109"/>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DCD352D3-3CB2-4732-8E9C-137ACFC1ADF5}"/>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CD3AC23B-FE51-44B3-9580-4DCDC8C19650}"/>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Reports</a:t>
            </a:r>
          </a:p>
        </p:txBody>
      </p:sp>
      <p:cxnSp>
        <p:nvCxnSpPr>
          <p:cNvPr id="21" name="Straight Connector 20">
            <a:extLst>
              <a:ext uri="{FF2B5EF4-FFF2-40B4-BE49-F238E27FC236}">
                <a16:creationId xmlns:a16="http://schemas.microsoft.com/office/drawing/2014/main" id="{8EF16C05-D768-4B92-90A2-BEF5C0CAC84F}"/>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00D76C17-DE78-45F3-86B4-266178349BEC}"/>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D979BE3-CDCA-41B6-9231-BD24E9A07A7B}"/>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957721"/>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C858B4-9634-4A1B-AA78-6CB013F8AC4B}"/>
              </a:ext>
            </a:extLst>
          </p:cNvPr>
          <p:cNvPicPr>
            <a:picLocks noChangeAspect="1"/>
          </p:cNvPicPr>
          <p:nvPr/>
        </p:nvPicPr>
        <p:blipFill>
          <a:blip r:embed="rId3"/>
          <a:stretch>
            <a:fillRect/>
          </a:stretch>
        </p:blipFill>
        <p:spPr>
          <a:xfrm>
            <a:off x="3631909" y="2872957"/>
            <a:ext cx="7806199" cy="1765304"/>
          </a:xfrm>
          <a:prstGeom prst="rect">
            <a:avLst/>
          </a:prstGeom>
        </p:spPr>
      </p:pic>
      <p:sp>
        <p:nvSpPr>
          <p:cNvPr id="16" name="Rectangle 15">
            <a:extLst>
              <a:ext uri="{FF2B5EF4-FFF2-40B4-BE49-F238E27FC236}">
                <a16:creationId xmlns:a16="http://schemas.microsoft.com/office/drawing/2014/main" id="{67FA4114-E60A-4FCE-84EC-55BD089F336E}"/>
              </a:ext>
            </a:extLst>
          </p:cNvPr>
          <p:cNvSpPr/>
          <p:nvPr/>
        </p:nvSpPr>
        <p:spPr>
          <a:xfrm>
            <a:off x="0" y="0"/>
            <a:ext cx="6425860" cy="11642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Spray Seeding Plan</a:t>
            </a:r>
          </a:p>
        </p:txBody>
      </p:sp>
      <p:sp>
        <p:nvSpPr>
          <p:cNvPr id="6" name="Rectangle 5">
            <a:extLst>
              <a:ext uri="{FF2B5EF4-FFF2-40B4-BE49-F238E27FC236}">
                <a16:creationId xmlns:a16="http://schemas.microsoft.com/office/drawing/2014/main" id="{1604A000-FD4C-4C14-944B-6AF5F38D6FAE}"/>
              </a:ext>
            </a:extLst>
          </p:cNvPr>
          <p:cNvSpPr/>
          <p:nvPr/>
        </p:nvSpPr>
        <p:spPr>
          <a:xfrm>
            <a:off x="432067" y="1233750"/>
            <a:ext cx="10522683" cy="1446550"/>
          </a:xfrm>
          <a:prstGeom prst="rect">
            <a:avLst/>
          </a:prstGeom>
        </p:spPr>
        <p:txBody>
          <a:bodyPr wrap="square">
            <a:spAutoFit/>
          </a:bodyPr>
          <a:lstStyle/>
          <a:p>
            <a:r>
              <a:rPr lang="en-US" sz="3600" b="1" dirty="0"/>
              <a:t>Why minimum mix size calculator? </a:t>
            </a:r>
          </a:p>
          <a:p>
            <a:pPr marL="1028700" lvl="1" indent="-571500">
              <a:buFont typeface="Arial" panose="020B0604020202020204" pitchFamily="34" charset="0"/>
              <a:buChar char="•"/>
            </a:pPr>
            <a:r>
              <a:rPr lang="en-US" sz="2600" dirty="0"/>
              <a:t>This helps determine the minimum mix needed.</a:t>
            </a:r>
          </a:p>
          <a:p>
            <a:pPr marL="1028700" lvl="1" indent="-571500">
              <a:buFont typeface="Arial" panose="020B0604020202020204" pitchFamily="34" charset="0"/>
              <a:buChar char="•"/>
            </a:pPr>
            <a:r>
              <a:rPr lang="en-US" sz="2600" dirty="0"/>
              <a:t>Proactively plan for your trial with this calculation.</a:t>
            </a:r>
          </a:p>
        </p:txBody>
      </p:sp>
      <p:sp>
        <p:nvSpPr>
          <p:cNvPr id="8" name="Rectangle 7">
            <a:extLst>
              <a:ext uri="{FF2B5EF4-FFF2-40B4-BE49-F238E27FC236}">
                <a16:creationId xmlns:a16="http://schemas.microsoft.com/office/drawing/2014/main" id="{616ABE0F-1469-4AAD-80AA-FC205F041EE5}"/>
              </a:ext>
            </a:extLst>
          </p:cNvPr>
          <p:cNvSpPr/>
          <p:nvPr/>
        </p:nvSpPr>
        <p:spPr>
          <a:xfrm>
            <a:off x="432066" y="4364728"/>
            <a:ext cx="10522683" cy="1446550"/>
          </a:xfrm>
          <a:prstGeom prst="rect">
            <a:avLst/>
          </a:prstGeom>
        </p:spPr>
        <p:txBody>
          <a:bodyPr wrap="square">
            <a:spAutoFit/>
          </a:bodyPr>
          <a:lstStyle/>
          <a:p>
            <a:r>
              <a:rPr lang="en-US" sz="3600" b="1" dirty="0"/>
              <a:t>Enhancement</a:t>
            </a:r>
          </a:p>
          <a:p>
            <a:pPr marL="1028700" lvl="1" indent="-571500">
              <a:buFont typeface="Arial" panose="020B0604020202020204" pitchFamily="34" charset="0"/>
              <a:buChar char="•"/>
            </a:pPr>
            <a:r>
              <a:rPr lang="en-US" sz="2600" dirty="0"/>
              <a:t>ARM reports the bare minimum mix size needed to cover the area of all 4 reps.</a:t>
            </a:r>
          </a:p>
        </p:txBody>
      </p:sp>
    </p:spTree>
    <p:extLst>
      <p:ext uri="{BB962C8B-B14F-4D97-AF65-F5344CB8AC3E}">
        <p14:creationId xmlns:p14="http://schemas.microsoft.com/office/powerpoint/2010/main" val="1428306464"/>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49396E-7224-45B2-9AD9-B4917545C6B9}"/>
              </a:ext>
            </a:extLst>
          </p:cNvPr>
          <p:cNvGrpSpPr/>
          <p:nvPr/>
        </p:nvGrpSpPr>
        <p:grpSpPr>
          <a:xfrm rot="10800000">
            <a:off x="0" y="6321762"/>
            <a:ext cx="12192000" cy="1957890"/>
            <a:chOff x="507492" y="1564644"/>
            <a:chExt cx="8129016" cy="1957890"/>
          </a:xfrm>
        </p:grpSpPr>
        <p:cxnSp>
          <p:nvCxnSpPr>
            <p:cNvPr id="8" name="Straight Connector 7">
              <a:extLst>
                <a:ext uri="{FF2B5EF4-FFF2-40B4-BE49-F238E27FC236}">
                  <a16:creationId xmlns:a16="http://schemas.microsoft.com/office/drawing/2014/main" id="{50EB048A-1DC0-4738-8C51-64D0B721DD93}"/>
                </a:ext>
              </a:extLst>
            </p:cNvPr>
            <p:cNvCxnSpPr/>
            <p:nvPr/>
          </p:nvCxnSpPr>
          <p:spPr>
            <a:xfrm>
              <a:off x="507492" y="1564644"/>
              <a:ext cx="8129016" cy="0"/>
            </a:xfrm>
            <a:prstGeom prst="line">
              <a:avLst/>
            </a:prstGeom>
            <a:ln w="104775" cap="flat">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7AD84D-C1DD-4B9F-968C-A27A67F72E9B}"/>
                </a:ext>
              </a:extLst>
            </p:cNvPr>
            <p:cNvCxnSpPr/>
            <p:nvPr/>
          </p:nvCxnSpPr>
          <p:spPr>
            <a:xfrm>
              <a:off x="507492" y="1501519"/>
              <a:ext cx="8129016" cy="0"/>
            </a:xfrm>
            <a:prstGeom prst="line">
              <a:avLst/>
            </a:prstGeom>
            <a:ln w="104775" cap="flat">
              <a:solidFill>
                <a:schemeClr val="accent2"/>
              </a:solidFill>
              <a:miter lim="800000"/>
            </a:ln>
          </p:spPr>
          <p:style>
            <a:lnRef idx="1">
              <a:schemeClr val="accent1"/>
            </a:lnRef>
            <a:fillRef idx="0">
              <a:schemeClr val="accent1"/>
            </a:fillRef>
            <a:effectRef idx="0">
              <a:schemeClr val="accent1"/>
            </a:effectRef>
            <a:fontRef idx="minor">
              <a:schemeClr val="tx1"/>
            </a:fontRef>
          </p:style>
        </p:cxnSp>
      </p:grpSp>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SE Definitions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334509"/>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580A50-4F60-4223-89A4-AA29D019D0E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SE Definitions*</a:t>
            </a:r>
          </a:p>
        </p:txBody>
      </p:sp>
      <p:sp>
        <p:nvSpPr>
          <p:cNvPr id="8" name="Content Placeholder 2">
            <a:extLst>
              <a:ext uri="{FF2B5EF4-FFF2-40B4-BE49-F238E27FC236}">
                <a16:creationId xmlns:a16="http://schemas.microsoft.com/office/drawing/2014/main" id="{C050DF9A-7BBD-4942-9A87-D49731C3348A}"/>
              </a:ext>
            </a:extLst>
          </p:cNvPr>
          <p:cNvSpPr txBox="1">
            <a:spLocks/>
          </p:cNvSpPr>
          <p:nvPr/>
        </p:nvSpPr>
        <p:spPr>
          <a:xfrm>
            <a:off x="23805" y="1527810"/>
            <a:ext cx="6934200" cy="452628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None/>
            </a:pPr>
            <a:r>
              <a:rPr lang="en-US" sz="3500" b="1" dirty="0"/>
              <a:t>Plan and define standard evaluations (SEs) and tasks to use in the study </a:t>
            </a:r>
          </a:p>
          <a:p>
            <a:pPr marL="1115568" lvl="2" indent="-457200"/>
            <a:r>
              <a:rPr lang="en-US" sz="2800" dirty="0"/>
              <a:t>Simpler than importing SEs from file into assessment data editor</a:t>
            </a:r>
          </a:p>
          <a:p>
            <a:pPr marL="201168" lvl="1" indent="0">
              <a:buNone/>
            </a:pPr>
            <a:endParaRPr lang="en-US" sz="3000" dirty="0"/>
          </a:p>
          <a:p>
            <a:pPr marL="201168" lvl="1" indent="0">
              <a:buNone/>
            </a:pPr>
            <a:r>
              <a:rPr lang="en-US" sz="3000" dirty="0"/>
              <a:t>Use Tools &gt; 'Build Header, Tasks' to create the SEs and tasks defined in this tab</a:t>
            </a:r>
          </a:p>
          <a:p>
            <a:pPr marL="658368" lvl="1" indent="-457200"/>
            <a:endParaRPr lang="en-US" sz="3000" dirty="0"/>
          </a:p>
          <a:p>
            <a:pPr marL="201168" lvl="1" indent="0">
              <a:buNone/>
            </a:pPr>
            <a:r>
              <a:rPr lang="en-US" sz="3500" b="1" dirty="0"/>
              <a:t>Multiple rating timings create columns for each timing code</a:t>
            </a:r>
          </a:p>
          <a:p>
            <a:pPr marL="1115568" lvl="2" indent="-457200"/>
            <a:r>
              <a:rPr lang="en-US" sz="2800" dirty="0"/>
              <a:t>Two-column SE F097_C2 times 3 rating timings A1-A3 = 6 total data columns</a:t>
            </a:r>
          </a:p>
        </p:txBody>
      </p:sp>
      <p:pic>
        <p:nvPicPr>
          <p:cNvPr id="9" name="Picture 8">
            <a:extLst>
              <a:ext uri="{FF2B5EF4-FFF2-40B4-BE49-F238E27FC236}">
                <a16:creationId xmlns:a16="http://schemas.microsoft.com/office/drawing/2014/main" id="{3F1C1AE3-71BE-4651-A58A-B64A0CAE4A68}"/>
              </a:ext>
            </a:extLst>
          </p:cNvPr>
          <p:cNvPicPr>
            <a:picLocks noChangeAspect="1"/>
          </p:cNvPicPr>
          <p:nvPr/>
        </p:nvPicPr>
        <p:blipFill>
          <a:blip r:embed="rId3"/>
          <a:stretch>
            <a:fillRect/>
          </a:stretch>
        </p:blipFill>
        <p:spPr>
          <a:xfrm>
            <a:off x="7136912" y="913447"/>
            <a:ext cx="5055088" cy="5208989"/>
          </a:xfrm>
          <a:prstGeom prst="rect">
            <a:avLst/>
          </a:prstGeom>
        </p:spPr>
      </p:pic>
      <p:sp>
        <p:nvSpPr>
          <p:cNvPr id="6" name="TextBox 5">
            <a:extLst>
              <a:ext uri="{FF2B5EF4-FFF2-40B4-BE49-F238E27FC236}">
                <a16:creationId xmlns:a16="http://schemas.microsoft.com/office/drawing/2014/main" id="{75890CDA-48E1-424D-AB24-89CDD235269A}"/>
              </a:ext>
            </a:extLst>
          </p:cNvPr>
          <p:cNvSpPr txBox="1"/>
          <p:nvPr/>
        </p:nvSpPr>
        <p:spPr>
          <a:xfrm>
            <a:off x="9769671" y="1222"/>
            <a:ext cx="2491711" cy="369332"/>
          </a:xfrm>
          <a:prstGeom prst="rect">
            <a:avLst/>
          </a:prstGeom>
          <a:noFill/>
        </p:spPr>
        <p:txBody>
          <a:bodyPr wrap="square" rtlCol="0">
            <a:spAutoFit/>
          </a:bodyPr>
          <a:lstStyle/>
          <a:p>
            <a:r>
              <a:rPr lang="en-US" dirty="0"/>
              <a:t>*Coming in ARM 2019.1</a:t>
            </a:r>
          </a:p>
        </p:txBody>
      </p:sp>
    </p:spTree>
    <p:extLst>
      <p:ext uri="{BB962C8B-B14F-4D97-AF65-F5344CB8AC3E}">
        <p14:creationId xmlns:p14="http://schemas.microsoft.com/office/powerpoint/2010/main" val="3978014670"/>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group&#10;&#10;Description generated with high confidence">
            <a:extLst>
              <a:ext uri="{FF2B5EF4-FFF2-40B4-BE49-F238E27FC236}">
                <a16:creationId xmlns:a16="http://schemas.microsoft.com/office/drawing/2014/main" id="{74F050F4-9E7A-4582-BB11-8AD1CE2FA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0"/>
            <a:ext cx="12192000" cy="6858000"/>
          </a:xfrm>
          <a:prstGeom prst="rect">
            <a:avLst/>
          </a:prstGeom>
        </p:spPr>
      </p:pic>
      <p:sp>
        <p:nvSpPr>
          <p:cNvPr id="16" name="Rectangle 15">
            <a:extLst>
              <a:ext uri="{FF2B5EF4-FFF2-40B4-BE49-F238E27FC236}">
                <a16:creationId xmlns:a16="http://schemas.microsoft.com/office/drawing/2014/main" id="{D9B810C5-70B0-413A-A331-6017440AD3C5}"/>
              </a:ext>
            </a:extLst>
          </p:cNvPr>
          <p:cNvSpPr/>
          <p:nvPr/>
        </p:nvSpPr>
        <p:spPr>
          <a:xfrm>
            <a:off x="-3959" y="2653278"/>
            <a:ext cx="12192000" cy="2383583"/>
          </a:xfrm>
          <a:prstGeom prst="rect">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E76FF3E-07BC-4588-A4CB-EF993A0956F1}"/>
              </a:ext>
            </a:extLst>
          </p:cNvPr>
          <p:cNvSpPr>
            <a:spLocks noGrp="1"/>
          </p:cNvSpPr>
          <p:nvPr>
            <p:ph type="subTitle" idx="1"/>
          </p:nvPr>
        </p:nvSpPr>
        <p:spPr>
          <a:xfrm>
            <a:off x="7918" y="672390"/>
            <a:ext cx="12188041" cy="6005014"/>
          </a:xfrm>
        </p:spPr>
        <p:txBody>
          <a:bodyPr anchor="ctr">
            <a:normAutofit/>
          </a:bodyPr>
          <a:lstStyle/>
          <a:p>
            <a:r>
              <a:rPr lang="en-US" sz="6600" dirty="0">
                <a:solidFill>
                  <a:schemeClr val="bg1"/>
                </a:solidFill>
              </a:rPr>
              <a:t>The </a:t>
            </a:r>
            <a:r>
              <a:rPr lang="en-US" sz="6600" b="1" dirty="0">
                <a:solidFill>
                  <a:schemeClr val="bg1"/>
                </a:solidFill>
              </a:rPr>
              <a:t>Last Year in Review</a:t>
            </a:r>
            <a:endParaRPr lang="en-US" sz="6600" dirty="0">
              <a:solidFill>
                <a:schemeClr val="bg1"/>
              </a:solidFill>
            </a:endParaRPr>
          </a:p>
        </p:txBody>
      </p:sp>
    </p:spTree>
    <p:extLst>
      <p:ext uri="{BB962C8B-B14F-4D97-AF65-F5344CB8AC3E}">
        <p14:creationId xmlns:p14="http://schemas.microsoft.com/office/powerpoint/2010/main" val="1779580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6" name="Slide Number Placeholder 8">
            <a:extLst>
              <a:ext uri="{FF2B5EF4-FFF2-40B4-BE49-F238E27FC236}">
                <a16:creationId xmlns:a16="http://schemas.microsoft.com/office/drawing/2014/main" id="{229A3277-18AF-4DBD-ACB4-815217D17B76}"/>
              </a:ext>
            </a:extLst>
          </p:cNvPr>
          <p:cNvSpPr txBox="1">
            <a:spLocks/>
          </p:cNvSpPr>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C19A02-6DA0-4506-978F-A9D468A4DBFF}" type="slidenum">
              <a:rPr lang="en-US" smtClean="0"/>
              <a:pPr/>
              <a:t>60</a:t>
            </a:fld>
            <a:endParaRPr lang="en-US"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rPr>
              <a:t>SE Definitions*</a:t>
            </a:r>
            <a:endParaRPr lang="en-US" sz="4400" b="1" dirty="0">
              <a:solidFill>
                <a:schemeClr val="bg1"/>
              </a:solidFill>
            </a:endParaRP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2" y="1527810"/>
            <a:ext cx="5068156"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5518" lvl="1" indent="-514350">
              <a:buAutoNum type="arabicPeriod"/>
            </a:pPr>
            <a:r>
              <a:rPr lang="en-US" sz="3000" dirty="0"/>
              <a:t>Display SE Name list</a:t>
            </a:r>
          </a:p>
          <a:p>
            <a:pPr marL="715518" lvl="1" indent="-514350">
              <a:buAutoNum type="arabicPeriod"/>
            </a:pPr>
            <a:r>
              <a:rPr lang="en-US" sz="3000" dirty="0"/>
              <a:t>Select an SE, can search/filter descriptions</a:t>
            </a:r>
          </a:p>
          <a:p>
            <a:pPr marL="715518" lvl="1" indent="-514350">
              <a:buAutoNum type="arabicPeriod"/>
            </a:pPr>
            <a:r>
              <a:rPr lang="en-US" sz="3000" dirty="0"/>
              <a:t>Preview assessment columns defined in SE</a:t>
            </a:r>
          </a:p>
          <a:p>
            <a:pPr marL="715518" lvl="1" indent="-514350">
              <a:buAutoNum type="arabicPeriod"/>
            </a:pPr>
            <a:endParaRPr lang="en-US" sz="3000" dirty="0"/>
          </a:p>
          <a:p>
            <a:pPr marL="201168" lvl="1" indent="0">
              <a:buNone/>
            </a:pPr>
            <a:r>
              <a:rPr lang="en-US" sz="3000" dirty="0"/>
              <a:t>Can also define tasks on this tab to add to Schedule editor</a:t>
            </a:r>
          </a:p>
          <a:p>
            <a:pPr marL="201168" lvl="1" indent="0">
              <a:buNone/>
            </a:pPr>
            <a:endParaRPr lang="en-US" sz="3000" dirty="0"/>
          </a:p>
        </p:txBody>
      </p:sp>
      <p:pic>
        <p:nvPicPr>
          <p:cNvPr id="9" name="Picture 8">
            <a:extLst>
              <a:ext uri="{FF2B5EF4-FFF2-40B4-BE49-F238E27FC236}">
                <a16:creationId xmlns:a16="http://schemas.microsoft.com/office/drawing/2014/main" id="{2F27E0DA-6EEC-40DE-9834-C4B26BB72ABD}"/>
              </a:ext>
            </a:extLst>
          </p:cNvPr>
          <p:cNvPicPr>
            <a:picLocks noChangeAspect="1"/>
          </p:cNvPicPr>
          <p:nvPr/>
        </p:nvPicPr>
        <p:blipFill>
          <a:blip r:embed="rId3"/>
          <a:stretch>
            <a:fillRect/>
          </a:stretch>
        </p:blipFill>
        <p:spPr>
          <a:xfrm>
            <a:off x="5334857" y="1229429"/>
            <a:ext cx="6857143" cy="5628571"/>
          </a:xfrm>
          <a:prstGeom prst="rect">
            <a:avLst/>
          </a:prstGeom>
        </p:spPr>
      </p:pic>
      <p:sp>
        <p:nvSpPr>
          <p:cNvPr id="10" name="TextBox 9">
            <a:extLst>
              <a:ext uri="{FF2B5EF4-FFF2-40B4-BE49-F238E27FC236}">
                <a16:creationId xmlns:a16="http://schemas.microsoft.com/office/drawing/2014/main" id="{5B33CCB9-EDFE-4C5E-81E4-39429684EFCA}"/>
              </a:ext>
            </a:extLst>
          </p:cNvPr>
          <p:cNvSpPr txBox="1"/>
          <p:nvPr/>
        </p:nvSpPr>
        <p:spPr>
          <a:xfrm>
            <a:off x="9769671" y="1222"/>
            <a:ext cx="2491711" cy="369332"/>
          </a:xfrm>
          <a:prstGeom prst="rect">
            <a:avLst/>
          </a:prstGeom>
          <a:noFill/>
        </p:spPr>
        <p:txBody>
          <a:bodyPr wrap="square" rtlCol="0">
            <a:spAutoFit/>
          </a:bodyPr>
          <a:lstStyle/>
          <a:p>
            <a:r>
              <a:rPr lang="en-US" dirty="0"/>
              <a:t>*Coming in ARM 2019.1</a:t>
            </a:r>
          </a:p>
        </p:txBody>
      </p:sp>
    </p:spTree>
    <p:extLst>
      <p:ext uri="{BB962C8B-B14F-4D97-AF65-F5344CB8AC3E}">
        <p14:creationId xmlns:p14="http://schemas.microsoft.com/office/powerpoint/2010/main" val="1641954395"/>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ACAD02-CFB6-4888-B5D1-EB01F257A6CB}"/>
              </a:ext>
            </a:extLst>
          </p:cNvPr>
          <p:cNvSpPr/>
          <p:nvPr/>
        </p:nvSpPr>
        <p:spPr>
          <a:xfrm>
            <a:off x="5066675" y="1"/>
            <a:ext cx="712532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2727D22-7C9E-4149-9C71-38477D0D5C42}"/>
              </a:ext>
            </a:extLst>
          </p:cNvPr>
          <p:cNvSpPr/>
          <p:nvPr/>
        </p:nvSpPr>
        <p:spPr>
          <a:xfrm>
            <a:off x="6460762" y="493082"/>
            <a:ext cx="5278092" cy="5339923"/>
          </a:xfrm>
          <a:prstGeom prst="rect">
            <a:avLst/>
          </a:prstGeom>
        </p:spPr>
        <p:txBody>
          <a:bodyPr wrap="square">
            <a:spAutoFit/>
          </a:bodyPr>
          <a:lstStyle/>
          <a:p>
            <a:endParaRPr lang="en-US" sz="5200" dirty="0">
              <a:solidFill>
                <a:schemeClr val="bg1"/>
              </a:solidFill>
            </a:endParaRPr>
          </a:p>
          <a:p>
            <a:r>
              <a:rPr lang="en-US" sz="5200" b="1" dirty="0">
                <a:solidFill>
                  <a:schemeClr val="bg1"/>
                </a:solidFill>
              </a:rPr>
              <a:t>ARM the Industry Standard</a:t>
            </a:r>
            <a:br>
              <a:rPr lang="en-US" sz="4000" dirty="0">
                <a:solidFill>
                  <a:schemeClr val="bg1"/>
                </a:solidFill>
              </a:rPr>
            </a:br>
            <a:endParaRPr lang="en-US" sz="4000" dirty="0">
              <a:solidFill>
                <a:schemeClr val="bg1"/>
              </a:solidFill>
            </a:endParaRPr>
          </a:p>
          <a:p>
            <a:r>
              <a:rPr lang="en-US" sz="2900" dirty="0">
                <a:solidFill>
                  <a:schemeClr val="bg1"/>
                </a:solidFill>
              </a:rPr>
              <a:t>The top 12 Agro-Chemical companies now depend on ARM Software worldwide.</a:t>
            </a:r>
            <a:br>
              <a:rPr lang="en-US" sz="4000" dirty="0">
                <a:solidFill>
                  <a:schemeClr val="bg1"/>
                </a:solidFill>
              </a:rPr>
            </a:br>
            <a:endParaRPr lang="en-US" sz="4000" dirty="0">
              <a:solidFill>
                <a:schemeClr val="bg1"/>
              </a:solidFill>
            </a:endParaRPr>
          </a:p>
          <a:p>
            <a:endParaRPr lang="en-US" b="0" i="0" u="none" strike="noStrike" dirty="0">
              <a:solidFill>
                <a:schemeClr val="bg1"/>
              </a:solidFill>
              <a:effectLst/>
            </a:endParaRPr>
          </a:p>
        </p:txBody>
      </p:sp>
      <p:pic>
        <p:nvPicPr>
          <p:cNvPr id="3" name="Picture 2" descr="A person standing on a snow covered mountain&#10;&#10;Description generated with very high confidence">
            <a:extLst>
              <a:ext uri="{FF2B5EF4-FFF2-40B4-BE49-F238E27FC236}">
                <a16:creationId xmlns:a16="http://schemas.microsoft.com/office/drawing/2014/main" id="{C7F970E3-7102-4489-87F8-31423951508F}"/>
              </a:ext>
            </a:extLst>
          </p:cNvPr>
          <p:cNvPicPr>
            <a:picLocks noChangeAspect="1"/>
          </p:cNvPicPr>
          <p:nvPr/>
        </p:nvPicPr>
        <p:blipFill rotWithShape="1">
          <a:blip r:embed="rId3">
            <a:extLst>
              <a:ext uri="{28A0092B-C50C-407E-A947-70E740481C1C}">
                <a14:useLocalDpi xmlns:a14="http://schemas.microsoft.com/office/drawing/2010/main" val="0"/>
              </a:ext>
            </a:extLst>
          </a:blip>
          <a:srcRect l="25789" r="9211"/>
          <a:stretch/>
        </p:blipFill>
        <p:spPr>
          <a:xfrm>
            <a:off x="0" y="-1"/>
            <a:ext cx="5943601" cy="6858000"/>
          </a:xfrm>
          <a:prstGeom prst="rect">
            <a:avLst/>
          </a:prstGeom>
        </p:spPr>
      </p:pic>
    </p:spTree>
    <p:extLst>
      <p:ext uri="{BB962C8B-B14F-4D97-AF65-F5344CB8AC3E}">
        <p14:creationId xmlns:p14="http://schemas.microsoft.com/office/powerpoint/2010/main" val="17447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ACAD02-CFB6-4888-B5D1-EB01F257A6CB}"/>
              </a:ext>
            </a:extLst>
          </p:cNvPr>
          <p:cNvSpPr/>
          <p:nvPr/>
        </p:nvSpPr>
        <p:spPr>
          <a:xfrm>
            <a:off x="-80587" y="0"/>
            <a:ext cx="62483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2727D22-7C9E-4149-9C71-38477D0D5C42}"/>
              </a:ext>
            </a:extLst>
          </p:cNvPr>
          <p:cNvSpPr/>
          <p:nvPr/>
        </p:nvSpPr>
        <p:spPr>
          <a:xfrm>
            <a:off x="751562" y="1014452"/>
            <a:ext cx="4809994" cy="4539704"/>
          </a:xfrm>
          <a:prstGeom prst="rect">
            <a:avLst/>
          </a:prstGeom>
        </p:spPr>
        <p:txBody>
          <a:bodyPr wrap="square">
            <a:spAutoFit/>
          </a:bodyPr>
          <a:lstStyle/>
          <a:p>
            <a:endParaRPr lang="en-US" sz="4000" dirty="0">
              <a:solidFill>
                <a:schemeClr val="bg1"/>
              </a:solidFill>
            </a:endParaRPr>
          </a:p>
          <a:p>
            <a:r>
              <a:rPr lang="en-US" sz="5200" b="1" dirty="0">
                <a:solidFill>
                  <a:schemeClr val="bg1"/>
                </a:solidFill>
              </a:rPr>
              <a:t>Field License Bundle</a:t>
            </a:r>
            <a:br>
              <a:rPr lang="en-US" sz="4000" dirty="0">
                <a:solidFill>
                  <a:schemeClr val="bg1"/>
                </a:solidFill>
              </a:rPr>
            </a:br>
            <a:endParaRPr lang="en-US" sz="4000" dirty="0">
              <a:solidFill>
                <a:schemeClr val="bg1"/>
              </a:solidFill>
            </a:endParaRPr>
          </a:p>
          <a:p>
            <a:r>
              <a:rPr lang="en-US" sz="2900" dirty="0">
                <a:solidFill>
                  <a:schemeClr val="bg1"/>
                </a:solidFill>
              </a:rPr>
              <a:t>This bundle brings ARM to the field to help improve efficiency and accuracy.</a:t>
            </a:r>
          </a:p>
          <a:p>
            <a:endParaRPr lang="en-US" b="0" i="0" u="none" strike="noStrike" dirty="0">
              <a:solidFill>
                <a:schemeClr val="bg1"/>
              </a:solidFill>
              <a:effectLst/>
            </a:endParaRPr>
          </a:p>
        </p:txBody>
      </p:sp>
      <p:pic>
        <p:nvPicPr>
          <p:cNvPr id="3" name="Picture 2" descr="A person in a garden&#10;&#10;Description generated with very high confidence">
            <a:extLst>
              <a:ext uri="{FF2B5EF4-FFF2-40B4-BE49-F238E27FC236}">
                <a16:creationId xmlns:a16="http://schemas.microsoft.com/office/drawing/2014/main" id="{CA5A0CDF-2E67-4C0B-AC15-A90DB3F3E269}"/>
              </a:ext>
            </a:extLst>
          </p:cNvPr>
          <p:cNvPicPr>
            <a:picLocks noChangeAspect="1"/>
          </p:cNvPicPr>
          <p:nvPr/>
        </p:nvPicPr>
        <p:blipFill rotWithShape="1">
          <a:blip r:embed="rId3">
            <a:extLst>
              <a:ext uri="{28A0092B-C50C-407E-A947-70E740481C1C}">
                <a14:useLocalDpi xmlns:a14="http://schemas.microsoft.com/office/drawing/2010/main" val="0"/>
              </a:ext>
            </a:extLst>
          </a:blip>
          <a:srcRect l="10855" r="30429"/>
          <a:stretch/>
        </p:blipFill>
        <p:spPr>
          <a:xfrm>
            <a:off x="6167811" y="0"/>
            <a:ext cx="6041037" cy="6858000"/>
          </a:xfrm>
          <a:prstGeom prst="rect">
            <a:avLst/>
          </a:prstGeom>
        </p:spPr>
      </p:pic>
    </p:spTree>
    <p:extLst>
      <p:ext uri="{BB962C8B-B14F-4D97-AF65-F5344CB8AC3E}">
        <p14:creationId xmlns:p14="http://schemas.microsoft.com/office/powerpoint/2010/main" val="58347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ACAD02-CFB6-4888-B5D1-EB01F257A6CB}"/>
              </a:ext>
            </a:extLst>
          </p:cNvPr>
          <p:cNvSpPr/>
          <p:nvPr/>
        </p:nvSpPr>
        <p:spPr>
          <a:xfrm>
            <a:off x="0" y="0"/>
            <a:ext cx="62483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2727D22-7C9E-4149-9C71-38477D0D5C42}"/>
              </a:ext>
            </a:extLst>
          </p:cNvPr>
          <p:cNvSpPr/>
          <p:nvPr/>
        </p:nvSpPr>
        <p:spPr>
          <a:xfrm>
            <a:off x="438411" y="493081"/>
            <a:ext cx="5356841" cy="4185761"/>
          </a:xfrm>
          <a:prstGeom prst="rect">
            <a:avLst/>
          </a:prstGeom>
        </p:spPr>
        <p:txBody>
          <a:bodyPr wrap="square">
            <a:spAutoFit/>
          </a:bodyPr>
          <a:lstStyle/>
          <a:p>
            <a:endParaRPr lang="en-US" sz="4000" dirty="0">
              <a:solidFill>
                <a:schemeClr val="bg1"/>
              </a:solidFill>
            </a:endParaRPr>
          </a:p>
          <a:p>
            <a:r>
              <a:rPr lang="en-US" sz="5200" b="1" dirty="0">
                <a:solidFill>
                  <a:schemeClr val="bg1"/>
                </a:solidFill>
              </a:rPr>
              <a:t>Leaf Wall Area</a:t>
            </a:r>
            <a:br>
              <a:rPr lang="en-US" sz="4000" dirty="0">
                <a:solidFill>
                  <a:schemeClr val="bg1"/>
                </a:solidFill>
              </a:rPr>
            </a:br>
            <a:endParaRPr lang="en-US" sz="4000" dirty="0">
              <a:solidFill>
                <a:schemeClr val="bg1"/>
              </a:solidFill>
            </a:endParaRPr>
          </a:p>
          <a:p>
            <a:r>
              <a:rPr lang="en-US" sz="2900" dirty="0">
                <a:solidFill>
                  <a:schemeClr val="bg1"/>
                </a:solidFill>
              </a:rPr>
              <a:t>Software solution for an industry specific challenge. ARM facilitates the research techniques for future regulation of product applications.</a:t>
            </a:r>
          </a:p>
          <a:p>
            <a:endParaRPr lang="en-US" b="0" i="0" u="none" strike="noStrike" dirty="0">
              <a:solidFill>
                <a:schemeClr val="bg1"/>
              </a:solidFill>
              <a:effectLst/>
            </a:endParaRPr>
          </a:p>
        </p:txBody>
      </p:sp>
      <p:pic>
        <p:nvPicPr>
          <p:cNvPr id="4" name="Picture 3" descr="A picture containing fruit, tree, grape&#10;&#10;Description generated with very high confidence">
            <a:extLst>
              <a:ext uri="{FF2B5EF4-FFF2-40B4-BE49-F238E27FC236}">
                <a16:creationId xmlns:a16="http://schemas.microsoft.com/office/drawing/2014/main" id="{F0E39E94-D682-4BDD-B86E-72B75D19EE7C}"/>
              </a:ext>
            </a:extLst>
          </p:cNvPr>
          <p:cNvPicPr>
            <a:picLocks noChangeAspect="1"/>
          </p:cNvPicPr>
          <p:nvPr/>
        </p:nvPicPr>
        <p:blipFill rotWithShape="1">
          <a:blip r:embed="rId3">
            <a:extLst>
              <a:ext uri="{28A0092B-C50C-407E-A947-70E740481C1C}">
                <a14:useLocalDpi xmlns:a14="http://schemas.microsoft.com/office/drawing/2010/main" val="0"/>
              </a:ext>
            </a:extLst>
          </a:blip>
          <a:srcRect l="38507" r="7215"/>
          <a:stretch/>
        </p:blipFill>
        <p:spPr>
          <a:xfrm>
            <a:off x="6248398" y="0"/>
            <a:ext cx="5943602" cy="6858000"/>
          </a:xfrm>
          <a:prstGeom prst="rect">
            <a:avLst/>
          </a:prstGeom>
        </p:spPr>
      </p:pic>
    </p:spTree>
    <p:extLst>
      <p:ext uri="{BB962C8B-B14F-4D97-AF65-F5344CB8AC3E}">
        <p14:creationId xmlns:p14="http://schemas.microsoft.com/office/powerpoint/2010/main" val="199148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3669</Words>
  <Application>Microsoft Office PowerPoint</Application>
  <PresentationFormat>Widescreen</PresentationFormat>
  <Paragraphs>542</Paragraphs>
  <Slides>60</Slides>
  <Notes>49</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Elsinger</dc:creator>
  <cp:lastModifiedBy>Dawn Waterman</cp:lastModifiedBy>
  <cp:revision>6</cp:revision>
  <dcterms:created xsi:type="dcterms:W3CDTF">2019-01-11T17:55:29Z</dcterms:created>
  <dcterms:modified xsi:type="dcterms:W3CDTF">2019-01-11T21:52:57Z</dcterms:modified>
</cp:coreProperties>
</file>